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1" r:id="rId4"/>
  </p:sldMasterIdLst>
  <p:notesMasterIdLst>
    <p:notesMasterId r:id="rId32"/>
  </p:notesMasterIdLst>
  <p:handoutMasterIdLst>
    <p:handoutMasterId r:id="rId33"/>
  </p:handoutMasterIdLst>
  <p:sldIdLst>
    <p:sldId id="305" r:id="rId5"/>
    <p:sldId id="334" r:id="rId6"/>
    <p:sldId id="335" r:id="rId7"/>
    <p:sldId id="325" r:id="rId8"/>
    <p:sldId id="321" r:id="rId9"/>
    <p:sldId id="356" r:id="rId10"/>
    <p:sldId id="358" r:id="rId11"/>
    <p:sldId id="425" r:id="rId12"/>
    <p:sldId id="423" r:id="rId13"/>
    <p:sldId id="424" r:id="rId14"/>
    <p:sldId id="328" r:id="rId15"/>
    <p:sldId id="336" r:id="rId16"/>
    <p:sldId id="329" r:id="rId17"/>
    <p:sldId id="340" r:id="rId18"/>
    <p:sldId id="343" r:id="rId19"/>
    <p:sldId id="351" r:id="rId20"/>
    <p:sldId id="430" r:id="rId21"/>
    <p:sldId id="431" r:id="rId22"/>
    <p:sldId id="434" r:id="rId23"/>
    <p:sldId id="436" r:id="rId24"/>
    <p:sldId id="437" r:id="rId25"/>
    <p:sldId id="438" r:id="rId26"/>
    <p:sldId id="435" r:id="rId27"/>
    <p:sldId id="440" r:id="rId28"/>
    <p:sldId id="441" r:id="rId29"/>
    <p:sldId id="439" r:id="rId30"/>
    <p:sldId id="442" r:id="rId31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19C"/>
    <a:srgbClr val="9258C8"/>
    <a:srgbClr val="FCA311"/>
    <a:srgbClr val="8B8B8B"/>
    <a:srgbClr val="F7F7F7"/>
    <a:srgbClr val="FA9223"/>
    <a:srgbClr val="FA9211"/>
    <a:srgbClr val="F6A11B"/>
    <a:srgbClr val="B7CC6D"/>
    <a:srgbClr val="BAC6E8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Vaalea tyyli 2 - Korostus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Vaalea tyyli 2 - Korostus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Vaalea tyyli 2 - Korostu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Vaalea tyyli 2 - Korostus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16DA210-FB5B-4158-B5E0-FEB733F419BA}" styleName="Vaalea tyyli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Vaalea tyyli 3 - Korostu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18"/>
    <p:restoredTop sz="91395" autoAdjust="0"/>
  </p:normalViewPr>
  <p:slideViewPr>
    <p:cSldViewPr>
      <p:cViewPr varScale="1">
        <p:scale>
          <a:sx n="88" d="100"/>
          <a:sy n="88" d="100"/>
        </p:scale>
        <p:origin x="1085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1" d="100"/>
        <a:sy n="201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AA9C93-77DC-434D-B8B3-444D258F0F7D}" type="doc">
      <dgm:prSet loTypeId="urn:microsoft.com/office/officeart/2005/8/layout/hList6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88BD92F-F2FC-43DE-A84C-55A054B4DCE8}">
      <dgm:prSet phldrT="[Text]" phldr="0"/>
      <dgm:spPr/>
      <dgm:t>
        <a:bodyPr/>
        <a:lstStyle/>
        <a:p>
          <a:r>
            <a:rPr lang="en-US" dirty="0">
              <a:latin typeface="Calibri Light" panose="020F0302020204030204"/>
            </a:rPr>
            <a:t>Hegemonic</a:t>
          </a:r>
          <a:endParaRPr lang="en-US" dirty="0"/>
        </a:p>
      </dgm:t>
    </dgm:pt>
    <dgm:pt modelId="{736A2726-A3A3-4DE3-B381-D0A87EF5536A}" type="parTrans" cxnId="{C95314D6-6D09-4A81-9EAA-DDB80BE02A27}">
      <dgm:prSet/>
      <dgm:spPr/>
      <dgm:t>
        <a:bodyPr/>
        <a:lstStyle/>
        <a:p>
          <a:endParaRPr lang="en-US"/>
        </a:p>
      </dgm:t>
    </dgm:pt>
    <dgm:pt modelId="{AEEB8E89-4C3B-4A44-9F54-B8FA27ABA725}" type="sibTrans" cxnId="{C95314D6-6D09-4A81-9EAA-DDB80BE02A27}">
      <dgm:prSet/>
      <dgm:spPr/>
      <dgm:t>
        <a:bodyPr/>
        <a:lstStyle/>
        <a:p>
          <a:endParaRPr lang="en-US"/>
        </a:p>
      </dgm:t>
    </dgm:pt>
    <dgm:pt modelId="{7FA4F5B8-C2DB-4D98-A372-A038CF2F0321}">
      <dgm:prSet phldrT="[Text]"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Seen as natural</a:t>
          </a:r>
          <a:endParaRPr lang="en-US" dirty="0"/>
        </a:p>
      </dgm:t>
    </dgm:pt>
    <dgm:pt modelId="{4BC5A327-D616-4685-BD40-206D21B2D0B8}" type="parTrans" cxnId="{3BF5F8E5-C561-4D1A-B8E3-B0F7FBFA7032}">
      <dgm:prSet/>
      <dgm:spPr/>
      <dgm:t>
        <a:bodyPr/>
        <a:lstStyle/>
        <a:p>
          <a:endParaRPr lang="en-US"/>
        </a:p>
      </dgm:t>
    </dgm:pt>
    <dgm:pt modelId="{0CB3230C-AC4F-45D7-B26B-C7833F5BF4EC}" type="sibTrans" cxnId="{3BF5F8E5-C561-4D1A-B8E3-B0F7FBFA7032}">
      <dgm:prSet/>
      <dgm:spPr/>
      <dgm:t>
        <a:bodyPr/>
        <a:lstStyle/>
        <a:p>
          <a:endParaRPr lang="en-US"/>
        </a:p>
      </dgm:t>
    </dgm:pt>
    <dgm:pt modelId="{9A5C9D21-2EEA-412D-AC95-794AAE5B96EE}">
      <dgm:prSet phldrT="[Text]" phldr="0"/>
      <dgm:spPr/>
      <dgm:t>
        <a:bodyPr/>
        <a:lstStyle/>
        <a:p>
          <a:pPr rtl="0"/>
          <a:r>
            <a:rPr lang="en-US" dirty="0" err="1">
              <a:latin typeface="Calibri Light" panose="020F0302020204030204"/>
            </a:rPr>
            <a:t>Institutionalised</a:t>
          </a:r>
          <a:endParaRPr lang="en-US" dirty="0" err="1"/>
        </a:p>
      </dgm:t>
    </dgm:pt>
    <dgm:pt modelId="{6F78CFD6-7EB8-49BE-BCB8-24BA5C74CEFE}" type="parTrans" cxnId="{EEE32FD1-4707-4F46-A1E3-2D5A97D94BCD}">
      <dgm:prSet/>
      <dgm:spPr/>
      <dgm:t>
        <a:bodyPr/>
        <a:lstStyle/>
        <a:p>
          <a:endParaRPr lang="en-US"/>
        </a:p>
      </dgm:t>
    </dgm:pt>
    <dgm:pt modelId="{9C39F0AE-6BD8-45C9-B2CF-7F34340F49D2}" type="sibTrans" cxnId="{EEE32FD1-4707-4F46-A1E3-2D5A97D94BCD}">
      <dgm:prSet/>
      <dgm:spPr/>
      <dgm:t>
        <a:bodyPr/>
        <a:lstStyle/>
        <a:p>
          <a:endParaRPr lang="en-US"/>
        </a:p>
      </dgm:t>
    </dgm:pt>
    <dgm:pt modelId="{9A3F3DEC-A809-4480-8A90-7705768CBC55}">
      <dgm:prSet phldrT="[Text]" phldr="0"/>
      <dgm:spPr/>
      <dgm:t>
        <a:bodyPr/>
        <a:lstStyle/>
        <a:p>
          <a:r>
            <a:rPr lang="en-US" dirty="0">
              <a:latin typeface="Calibri Light" panose="020F0302020204030204"/>
            </a:rPr>
            <a:t>Complicit</a:t>
          </a:r>
          <a:endParaRPr lang="en-US" dirty="0"/>
        </a:p>
      </dgm:t>
    </dgm:pt>
    <dgm:pt modelId="{4022EF37-F0BF-41E7-822F-56EBE472453B}" type="parTrans" cxnId="{A243BBD0-341A-408D-8E50-0C47666E676A}">
      <dgm:prSet/>
      <dgm:spPr/>
      <dgm:t>
        <a:bodyPr/>
        <a:lstStyle/>
        <a:p>
          <a:endParaRPr lang="en-US"/>
        </a:p>
      </dgm:t>
    </dgm:pt>
    <dgm:pt modelId="{F7054BA9-0B90-4DBE-A12C-30D393EEF5A9}" type="sibTrans" cxnId="{A243BBD0-341A-408D-8E50-0C47666E676A}">
      <dgm:prSet/>
      <dgm:spPr/>
      <dgm:t>
        <a:bodyPr/>
        <a:lstStyle/>
        <a:p>
          <a:endParaRPr lang="en-US"/>
        </a:p>
      </dgm:t>
    </dgm:pt>
    <dgm:pt modelId="{57374669-68FA-4163-BD52-48A403AB5D05}">
      <dgm:prSet phldrT="[Text]"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Where most men fit</a:t>
          </a:r>
          <a:endParaRPr lang="en-US" dirty="0"/>
        </a:p>
      </dgm:t>
    </dgm:pt>
    <dgm:pt modelId="{DCCAA167-FA84-4EFF-9498-ABBF3A50043C}" type="parTrans" cxnId="{C65F633B-1C4E-41CA-A898-1BE5B978FE48}">
      <dgm:prSet/>
      <dgm:spPr/>
      <dgm:t>
        <a:bodyPr/>
        <a:lstStyle/>
        <a:p>
          <a:endParaRPr lang="en-US"/>
        </a:p>
      </dgm:t>
    </dgm:pt>
    <dgm:pt modelId="{27747DAA-429D-4571-A058-6CEA961D13EC}" type="sibTrans" cxnId="{C65F633B-1C4E-41CA-A898-1BE5B978FE48}">
      <dgm:prSet/>
      <dgm:spPr/>
      <dgm:t>
        <a:bodyPr/>
        <a:lstStyle/>
        <a:p>
          <a:endParaRPr lang="en-US"/>
        </a:p>
      </dgm:t>
    </dgm:pt>
    <dgm:pt modelId="{6AEF659E-62A5-460D-940F-0711F80542BB}">
      <dgm:prSet phldrT="[Text]"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Try to achieve the ideal</a:t>
          </a:r>
          <a:endParaRPr lang="en-US" dirty="0"/>
        </a:p>
      </dgm:t>
    </dgm:pt>
    <dgm:pt modelId="{040ACD3D-F6A6-4B0C-B7BD-F4D74B56EA0C}" type="parTrans" cxnId="{406B93E3-E5FA-4E32-A129-E9045D4DDEEE}">
      <dgm:prSet/>
      <dgm:spPr/>
      <dgm:t>
        <a:bodyPr/>
        <a:lstStyle/>
        <a:p>
          <a:endParaRPr lang="en-US"/>
        </a:p>
      </dgm:t>
    </dgm:pt>
    <dgm:pt modelId="{262E1C42-B9B1-4814-AD85-6DB53E5EBA8B}" type="sibTrans" cxnId="{406B93E3-E5FA-4E32-A129-E9045D4DDEEE}">
      <dgm:prSet/>
      <dgm:spPr/>
      <dgm:t>
        <a:bodyPr/>
        <a:lstStyle/>
        <a:p>
          <a:endParaRPr lang="en-US"/>
        </a:p>
      </dgm:t>
    </dgm:pt>
    <dgm:pt modelId="{AD47BB7B-7A76-4EFF-BEE0-A59FF3266F9A}">
      <dgm:prSet phldrT="[Text]" phldr="0"/>
      <dgm:spPr/>
      <dgm:t>
        <a:bodyPr/>
        <a:lstStyle/>
        <a:p>
          <a:r>
            <a:rPr lang="en-US" dirty="0" err="1">
              <a:latin typeface="Calibri Light" panose="020F0302020204030204"/>
            </a:rPr>
            <a:t>Marginalised</a:t>
          </a:r>
          <a:endParaRPr lang="en-US" dirty="0" err="1"/>
        </a:p>
      </dgm:t>
    </dgm:pt>
    <dgm:pt modelId="{B66243D2-B2E6-4A98-BF41-D9C1BA83E957}" type="parTrans" cxnId="{FD5461B2-1644-4D60-9142-914F47A4235B}">
      <dgm:prSet/>
      <dgm:spPr/>
      <dgm:t>
        <a:bodyPr/>
        <a:lstStyle/>
        <a:p>
          <a:endParaRPr lang="en-US"/>
        </a:p>
      </dgm:t>
    </dgm:pt>
    <dgm:pt modelId="{299C2E58-78E8-42F3-AB85-D261BBA031BB}" type="sibTrans" cxnId="{FD5461B2-1644-4D60-9142-914F47A4235B}">
      <dgm:prSet/>
      <dgm:spPr/>
      <dgm:t>
        <a:bodyPr/>
        <a:lstStyle/>
        <a:p>
          <a:endParaRPr lang="en-US"/>
        </a:p>
      </dgm:t>
    </dgm:pt>
    <dgm:pt modelId="{D6B23A1C-4402-419C-BB1C-17E22B471A93}">
      <dgm:prSet phldrT="[Text]"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Intersection with </a:t>
          </a:r>
          <a:r>
            <a:rPr lang="en-US" dirty="0" err="1">
              <a:latin typeface="Calibri Light" panose="020F0302020204030204"/>
            </a:rPr>
            <a:t>marginalised</a:t>
          </a:r>
          <a:r>
            <a:rPr lang="en-US" dirty="0">
              <a:latin typeface="Calibri Light" panose="020F0302020204030204"/>
            </a:rPr>
            <a:t> groups</a:t>
          </a:r>
          <a:endParaRPr lang="en-US" dirty="0"/>
        </a:p>
      </dgm:t>
    </dgm:pt>
    <dgm:pt modelId="{DE1AFAB5-2C7A-41E6-8453-8112812D3B2A}" type="parTrans" cxnId="{09064E65-5A58-4133-9546-4DEE3456C444}">
      <dgm:prSet/>
      <dgm:spPr/>
      <dgm:t>
        <a:bodyPr/>
        <a:lstStyle/>
        <a:p>
          <a:endParaRPr lang="en-US"/>
        </a:p>
      </dgm:t>
    </dgm:pt>
    <dgm:pt modelId="{FDD74B7F-2954-4F60-81F3-7A1D6F9CA5F9}" type="sibTrans" cxnId="{09064E65-5A58-4133-9546-4DEE3456C444}">
      <dgm:prSet/>
      <dgm:spPr/>
      <dgm:t>
        <a:bodyPr/>
        <a:lstStyle/>
        <a:p>
          <a:endParaRPr lang="en-US"/>
        </a:p>
      </dgm:t>
    </dgm:pt>
    <dgm:pt modelId="{0F708D06-1DA9-4339-8321-92EE5193D2C4}">
      <dgm:prSet phldrT="[Text]"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Still trying to attain the 'ideal'</a:t>
          </a:r>
          <a:endParaRPr lang="en-US" dirty="0"/>
        </a:p>
      </dgm:t>
    </dgm:pt>
    <dgm:pt modelId="{7B00720E-B4EE-4005-9D67-B135DE91B52F}" type="parTrans" cxnId="{286554BA-8B4E-41A3-9BCF-8617743B4106}">
      <dgm:prSet/>
      <dgm:spPr/>
      <dgm:t>
        <a:bodyPr/>
        <a:lstStyle/>
        <a:p>
          <a:endParaRPr lang="en-US"/>
        </a:p>
      </dgm:t>
    </dgm:pt>
    <dgm:pt modelId="{DAD00668-196D-4740-B70F-050BC3674DEE}" type="sibTrans" cxnId="{286554BA-8B4E-41A3-9BCF-8617743B4106}">
      <dgm:prSet/>
      <dgm:spPr/>
      <dgm:t>
        <a:bodyPr/>
        <a:lstStyle/>
        <a:p>
          <a:endParaRPr lang="en-US"/>
        </a:p>
      </dgm:t>
    </dgm:pt>
    <dgm:pt modelId="{45711145-0B6C-4730-8257-43CF53CC153E}">
      <dgm:prSet phldr="0"/>
      <dgm:spPr/>
      <dgm:t>
        <a:bodyPr/>
        <a:lstStyle/>
        <a:p>
          <a:r>
            <a:rPr lang="en-US" dirty="0">
              <a:latin typeface="Calibri Light" panose="020F0302020204030204"/>
            </a:rPr>
            <a:t>Subordinate</a:t>
          </a:r>
        </a:p>
      </dgm:t>
    </dgm:pt>
    <dgm:pt modelId="{BD6CB759-3448-4515-A815-64C88E6AE5A3}" type="parTrans" cxnId="{402DF071-A7F4-4AD0-A8C8-834EFF05CCDF}">
      <dgm:prSet/>
      <dgm:spPr/>
      <dgm:t>
        <a:bodyPr/>
        <a:lstStyle/>
        <a:p>
          <a:endParaRPr lang="en-US"/>
        </a:p>
      </dgm:t>
    </dgm:pt>
    <dgm:pt modelId="{761FEAB6-0FA6-452D-9CCE-EE22AA84C34C}" type="sibTrans" cxnId="{402DF071-A7F4-4AD0-A8C8-834EFF05CCDF}">
      <dgm:prSet/>
      <dgm:spPr/>
      <dgm:t>
        <a:bodyPr/>
        <a:lstStyle/>
        <a:p>
          <a:endParaRPr lang="en-US"/>
        </a:p>
      </dgm:t>
    </dgm:pt>
    <dgm:pt modelId="{C7C3A50C-66BE-480E-AF2F-1B579E96B17A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How NOT to be a man</a:t>
          </a:r>
        </a:p>
      </dgm:t>
    </dgm:pt>
    <dgm:pt modelId="{778535D8-3B0A-4887-8138-B7F5DEFFF602}" type="parTrans" cxnId="{C5EA3C18-8732-4F4C-9EB5-4221844E465B}">
      <dgm:prSet/>
      <dgm:spPr/>
      <dgm:t>
        <a:bodyPr/>
        <a:lstStyle/>
        <a:p>
          <a:endParaRPr lang="en-US"/>
        </a:p>
      </dgm:t>
    </dgm:pt>
    <dgm:pt modelId="{29F659A5-10D2-4DEE-911E-2971891244E0}" type="sibTrans" cxnId="{C5EA3C18-8732-4F4C-9EB5-4221844E465B}">
      <dgm:prSet/>
      <dgm:spPr/>
      <dgm:t>
        <a:bodyPr/>
        <a:lstStyle/>
        <a:p>
          <a:endParaRPr lang="en-US"/>
        </a:p>
      </dgm:t>
    </dgm:pt>
    <dgm:pt modelId="{E7910594-42AF-44F0-B5C6-73904787E7F7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Ideal in a society</a:t>
          </a:r>
        </a:p>
      </dgm:t>
    </dgm:pt>
    <dgm:pt modelId="{D8EF2EA4-412C-4D42-BF22-63833F866B1A}" type="parTrans" cxnId="{19E52EDD-A7B7-4760-9E06-7E000DCD1140}">
      <dgm:prSet/>
      <dgm:spPr/>
      <dgm:t>
        <a:bodyPr/>
        <a:lstStyle/>
        <a:p>
          <a:endParaRPr lang="en-US"/>
        </a:p>
      </dgm:t>
    </dgm:pt>
    <dgm:pt modelId="{D2395867-0E1A-47E1-914D-81D3ACF27109}" type="sibTrans" cxnId="{19E52EDD-A7B7-4760-9E06-7E000DCD1140}">
      <dgm:prSet/>
      <dgm:spPr/>
      <dgm:t>
        <a:bodyPr/>
        <a:lstStyle/>
        <a:p>
          <a:endParaRPr lang="en-US"/>
        </a:p>
      </dgm:t>
    </dgm:pt>
    <dgm:pt modelId="{90752EB7-31FB-4818-B59C-AF754A3878C6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Uphold the institutions maintaining the hegemonic model</a:t>
          </a:r>
        </a:p>
      </dgm:t>
    </dgm:pt>
    <dgm:pt modelId="{4D68BECD-370F-4B31-846E-D35DCE0918B2}" type="parTrans" cxnId="{A8136DFB-50BE-40AE-A1DE-D0B3B0907076}">
      <dgm:prSet/>
      <dgm:spPr/>
      <dgm:t>
        <a:bodyPr/>
        <a:lstStyle/>
        <a:p>
          <a:endParaRPr lang="en-US"/>
        </a:p>
      </dgm:t>
    </dgm:pt>
    <dgm:pt modelId="{282B9E56-F108-480C-8184-659EBBB27125}" type="sibTrans" cxnId="{A8136DFB-50BE-40AE-A1DE-D0B3B0907076}">
      <dgm:prSet/>
      <dgm:spPr/>
      <dgm:t>
        <a:bodyPr/>
        <a:lstStyle/>
        <a:p>
          <a:endParaRPr lang="en-US"/>
        </a:p>
      </dgm:t>
    </dgm:pt>
    <dgm:pt modelId="{8D3EEBD4-B8F5-4982-8D3D-26B8F15B55BA}">
      <dgm:prSet phldr="0"/>
      <dgm:spPr/>
      <dgm:t>
        <a:bodyPr/>
        <a:lstStyle/>
        <a:p>
          <a:pPr rtl="0"/>
          <a:r>
            <a:rPr lang="en-US" dirty="0" err="1">
              <a:latin typeface="Calibri Light" panose="020F0302020204030204"/>
            </a:rPr>
            <a:t>Marginalised</a:t>
          </a:r>
          <a:r>
            <a:rPr lang="en-US" dirty="0">
              <a:latin typeface="Calibri Light" panose="020F0302020204030204"/>
            </a:rPr>
            <a:t> identity means this is manifested differently</a:t>
          </a:r>
        </a:p>
      </dgm:t>
    </dgm:pt>
    <dgm:pt modelId="{0E559388-F6F0-4CD6-8278-9BB336894AF9}" type="parTrans" cxnId="{0E35CBAD-B57D-446A-9615-CD5752DD1743}">
      <dgm:prSet/>
      <dgm:spPr/>
      <dgm:t>
        <a:bodyPr/>
        <a:lstStyle/>
        <a:p>
          <a:endParaRPr lang="en-US"/>
        </a:p>
      </dgm:t>
    </dgm:pt>
    <dgm:pt modelId="{BBB07FCC-FF59-48AE-BB03-7064D784FCF6}" type="sibTrans" cxnId="{0E35CBAD-B57D-446A-9615-CD5752DD1743}">
      <dgm:prSet/>
      <dgm:spPr/>
      <dgm:t>
        <a:bodyPr/>
        <a:lstStyle/>
        <a:p>
          <a:endParaRPr lang="en-US"/>
        </a:p>
      </dgm:t>
    </dgm:pt>
    <dgm:pt modelId="{EFA6922E-6A75-4DDF-BEDC-151E2F680C4D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Typically men demonstrating feminine traits</a:t>
          </a:r>
        </a:p>
      </dgm:t>
    </dgm:pt>
    <dgm:pt modelId="{6A43B8AF-14B2-4D69-8D97-9C36204D2D10}" type="parTrans" cxnId="{DA9E073A-01D9-49D2-852C-DC3D71F63E13}">
      <dgm:prSet/>
      <dgm:spPr/>
      <dgm:t>
        <a:bodyPr/>
        <a:lstStyle/>
        <a:p>
          <a:endParaRPr lang="en-US"/>
        </a:p>
      </dgm:t>
    </dgm:pt>
    <dgm:pt modelId="{46D2FC9A-9117-4E82-B6CA-77C6C382ED6C}" type="sibTrans" cxnId="{DA9E073A-01D9-49D2-852C-DC3D71F63E13}">
      <dgm:prSet/>
      <dgm:spPr/>
      <dgm:t>
        <a:bodyPr/>
        <a:lstStyle/>
        <a:p>
          <a:endParaRPr lang="en-US"/>
        </a:p>
      </dgm:t>
    </dgm:pt>
    <dgm:pt modelId="{50D3712D-26DA-46A4-9BCD-052D0164B875}">
      <dgm:prSet phldrT="[Text]" phldr="0"/>
      <dgm:spPr/>
      <dgm:t>
        <a:bodyPr/>
        <a:lstStyle/>
        <a:p>
          <a:pPr rtl="0"/>
          <a:r>
            <a:rPr lang="en-US" b="0" dirty="0" smtClean="0">
              <a:latin typeface="Calibri Light" panose="020F0302020204030204" pitchFamily="34" charset="0"/>
              <a:cs typeface="Calibri Light" panose="020F0302020204030204" pitchFamily="34" charset="0"/>
            </a:rPr>
            <a:t>Not likely to be achievable by the majority of men</a:t>
          </a:r>
          <a:endParaRPr lang="en-US" b="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E087D5C8-1742-46F6-B01A-A557A7F22C40}" type="parTrans" cxnId="{C52943A4-F9A6-4C83-9FF6-E683D248049F}">
      <dgm:prSet/>
      <dgm:spPr/>
      <dgm:t>
        <a:bodyPr/>
        <a:lstStyle/>
        <a:p>
          <a:endParaRPr lang="en-US"/>
        </a:p>
      </dgm:t>
    </dgm:pt>
    <dgm:pt modelId="{C041850F-D906-4503-BA46-D665C916EE4A}" type="sibTrans" cxnId="{C52943A4-F9A6-4C83-9FF6-E683D248049F}">
      <dgm:prSet/>
      <dgm:spPr/>
      <dgm:t>
        <a:bodyPr/>
        <a:lstStyle/>
        <a:p>
          <a:endParaRPr lang="en-US"/>
        </a:p>
      </dgm:t>
    </dgm:pt>
    <dgm:pt modelId="{44957716-9D92-4F8F-97A7-626825ED1BB0}" type="pres">
      <dgm:prSet presAssocID="{F3AA9C93-77DC-434D-B8B3-444D258F0F7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408104-D9D2-4D98-AFDA-D47ADFDE47C3}" type="pres">
      <dgm:prSet presAssocID="{788BD92F-F2FC-43DE-A84C-55A054B4DCE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6AAE63-83D1-4EC1-B9C3-281FAD2A4A4C}" type="pres">
      <dgm:prSet presAssocID="{AEEB8E89-4C3B-4A44-9F54-B8FA27ABA725}" presName="sibTrans" presStyleCnt="0"/>
      <dgm:spPr/>
    </dgm:pt>
    <dgm:pt modelId="{7D8CE57B-65F5-4341-A527-BAFD0F9DC18E}" type="pres">
      <dgm:prSet presAssocID="{9A3F3DEC-A809-4480-8A90-7705768CBC5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D2E17E-B519-4761-BAB1-97D05828C04F}" type="pres">
      <dgm:prSet presAssocID="{F7054BA9-0B90-4DBE-A12C-30D393EEF5A9}" presName="sibTrans" presStyleCnt="0"/>
      <dgm:spPr/>
    </dgm:pt>
    <dgm:pt modelId="{9B83DCF8-303E-4305-A9EA-19959DE1A224}" type="pres">
      <dgm:prSet presAssocID="{AD47BB7B-7A76-4EFF-BEE0-A59FF3266F9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2EF0B7-50F8-4FFD-8F0E-2D1373022837}" type="pres">
      <dgm:prSet presAssocID="{299C2E58-78E8-42F3-AB85-D261BBA031BB}" presName="sibTrans" presStyleCnt="0"/>
      <dgm:spPr/>
    </dgm:pt>
    <dgm:pt modelId="{DA1F96FC-D28A-472A-B064-1D6E5D6066BC}" type="pres">
      <dgm:prSet presAssocID="{45711145-0B6C-4730-8257-43CF53CC153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E22C55-1C9E-48E4-ABFE-74D8F32947DF}" type="presOf" srcId="{7FA4F5B8-C2DB-4D98-A372-A038CF2F0321}" destId="{36408104-D9D2-4D98-AFDA-D47ADFDE47C3}" srcOrd="0" destOrd="1" presId="urn:microsoft.com/office/officeart/2005/8/layout/hList6"/>
    <dgm:cxn modelId="{DA9E073A-01D9-49D2-852C-DC3D71F63E13}" srcId="{45711145-0B6C-4730-8257-43CF53CC153E}" destId="{EFA6922E-6A75-4DDF-BEDC-151E2F680C4D}" srcOrd="1" destOrd="0" parTransId="{6A43B8AF-14B2-4D69-8D97-9C36204D2D10}" sibTransId="{46D2FC9A-9117-4E82-B6CA-77C6C382ED6C}"/>
    <dgm:cxn modelId="{A243BBD0-341A-408D-8E50-0C47666E676A}" srcId="{F3AA9C93-77DC-434D-B8B3-444D258F0F7D}" destId="{9A3F3DEC-A809-4480-8A90-7705768CBC55}" srcOrd="1" destOrd="0" parTransId="{4022EF37-F0BF-41E7-822F-56EBE472453B}" sibTransId="{F7054BA9-0B90-4DBE-A12C-30D393EEF5A9}"/>
    <dgm:cxn modelId="{5749FB38-51ED-467D-9B4B-AF89B1155C52}" type="presOf" srcId="{D6B23A1C-4402-419C-BB1C-17E22B471A93}" destId="{9B83DCF8-303E-4305-A9EA-19959DE1A224}" srcOrd="0" destOrd="1" presId="urn:microsoft.com/office/officeart/2005/8/layout/hList6"/>
    <dgm:cxn modelId="{EEE8E876-AD54-4224-9E33-DC15DBCC131D}" type="presOf" srcId="{F3AA9C93-77DC-434D-B8B3-444D258F0F7D}" destId="{44957716-9D92-4F8F-97A7-626825ED1BB0}" srcOrd="0" destOrd="0" presId="urn:microsoft.com/office/officeart/2005/8/layout/hList6"/>
    <dgm:cxn modelId="{A8136DFB-50BE-40AE-A1DE-D0B3B0907076}" srcId="{9A3F3DEC-A809-4480-8A90-7705768CBC55}" destId="{90752EB7-31FB-4818-B59C-AF754A3878C6}" srcOrd="2" destOrd="0" parTransId="{4D68BECD-370F-4B31-846E-D35DCE0918B2}" sibTransId="{282B9E56-F108-480C-8184-659EBBB27125}"/>
    <dgm:cxn modelId="{E01A7830-BD94-4BD8-9E2D-BCE8092CF750}" type="presOf" srcId="{E7910594-42AF-44F0-B5C6-73904787E7F7}" destId="{36408104-D9D2-4D98-AFDA-D47ADFDE47C3}" srcOrd="0" destOrd="2" presId="urn:microsoft.com/office/officeart/2005/8/layout/hList6"/>
    <dgm:cxn modelId="{C2E6636F-D7D2-4646-ADD1-2816F5B8CBBF}" type="presOf" srcId="{57374669-68FA-4163-BD52-48A403AB5D05}" destId="{7D8CE57B-65F5-4341-A527-BAFD0F9DC18E}" srcOrd="0" destOrd="1" presId="urn:microsoft.com/office/officeart/2005/8/layout/hList6"/>
    <dgm:cxn modelId="{95ED72E2-E7E4-49D4-A080-9BF7640BAF0A}" type="presOf" srcId="{8D3EEBD4-B8F5-4982-8D3D-26B8F15B55BA}" destId="{9B83DCF8-303E-4305-A9EA-19959DE1A224}" srcOrd="0" destOrd="3" presId="urn:microsoft.com/office/officeart/2005/8/layout/hList6"/>
    <dgm:cxn modelId="{94A7583C-F399-4CD3-9C7D-473DA086CDB2}" type="presOf" srcId="{EFA6922E-6A75-4DDF-BEDC-151E2F680C4D}" destId="{DA1F96FC-D28A-472A-B064-1D6E5D6066BC}" srcOrd="0" destOrd="2" presId="urn:microsoft.com/office/officeart/2005/8/layout/hList6"/>
    <dgm:cxn modelId="{C95314D6-6D09-4A81-9EAA-DDB80BE02A27}" srcId="{F3AA9C93-77DC-434D-B8B3-444D258F0F7D}" destId="{788BD92F-F2FC-43DE-A84C-55A054B4DCE8}" srcOrd="0" destOrd="0" parTransId="{736A2726-A3A3-4DE3-B381-D0A87EF5536A}" sibTransId="{AEEB8E89-4C3B-4A44-9F54-B8FA27ABA725}"/>
    <dgm:cxn modelId="{FD5461B2-1644-4D60-9142-914F47A4235B}" srcId="{F3AA9C93-77DC-434D-B8B3-444D258F0F7D}" destId="{AD47BB7B-7A76-4EFF-BEE0-A59FF3266F9A}" srcOrd="2" destOrd="0" parTransId="{B66243D2-B2E6-4A98-BF41-D9C1BA83E957}" sibTransId="{299C2E58-78E8-42F3-AB85-D261BBA031BB}"/>
    <dgm:cxn modelId="{35B7339A-47F7-4448-9C83-70EC551B39BA}" type="presOf" srcId="{9A3F3DEC-A809-4480-8A90-7705768CBC55}" destId="{7D8CE57B-65F5-4341-A527-BAFD0F9DC18E}" srcOrd="0" destOrd="0" presId="urn:microsoft.com/office/officeart/2005/8/layout/hList6"/>
    <dgm:cxn modelId="{286554BA-8B4E-41A3-9BCF-8617743B4106}" srcId="{AD47BB7B-7A76-4EFF-BEE0-A59FF3266F9A}" destId="{0F708D06-1DA9-4339-8321-92EE5193D2C4}" srcOrd="1" destOrd="0" parTransId="{7B00720E-B4EE-4005-9D67-B135DE91B52F}" sibTransId="{DAD00668-196D-4740-B70F-050BC3674DEE}"/>
    <dgm:cxn modelId="{E1F98E9F-F279-4EFE-86CE-E53E9C5575F2}" type="presOf" srcId="{9A5C9D21-2EEA-412D-AC95-794AAE5B96EE}" destId="{36408104-D9D2-4D98-AFDA-D47ADFDE47C3}" srcOrd="0" destOrd="3" presId="urn:microsoft.com/office/officeart/2005/8/layout/hList6"/>
    <dgm:cxn modelId="{C1596F8C-A815-49E5-93CF-B5F8AA0FAEF4}" type="presOf" srcId="{788BD92F-F2FC-43DE-A84C-55A054B4DCE8}" destId="{36408104-D9D2-4D98-AFDA-D47ADFDE47C3}" srcOrd="0" destOrd="0" presId="urn:microsoft.com/office/officeart/2005/8/layout/hList6"/>
    <dgm:cxn modelId="{2B3140FD-4911-478F-8692-09FA05570A25}" type="presOf" srcId="{AD47BB7B-7A76-4EFF-BEE0-A59FF3266F9A}" destId="{9B83DCF8-303E-4305-A9EA-19959DE1A224}" srcOrd="0" destOrd="0" presId="urn:microsoft.com/office/officeart/2005/8/layout/hList6"/>
    <dgm:cxn modelId="{406B93E3-E5FA-4E32-A129-E9045D4DDEEE}" srcId="{9A3F3DEC-A809-4480-8A90-7705768CBC55}" destId="{6AEF659E-62A5-460D-940F-0711F80542BB}" srcOrd="1" destOrd="0" parTransId="{040ACD3D-F6A6-4B0C-B7BD-F4D74B56EA0C}" sibTransId="{262E1C42-B9B1-4814-AD85-6DB53E5EBA8B}"/>
    <dgm:cxn modelId="{EEE32FD1-4707-4F46-A1E3-2D5A97D94BCD}" srcId="{788BD92F-F2FC-43DE-A84C-55A054B4DCE8}" destId="{9A5C9D21-2EEA-412D-AC95-794AAE5B96EE}" srcOrd="2" destOrd="0" parTransId="{6F78CFD6-7EB8-49BE-BCB8-24BA5C74CEFE}" sibTransId="{9C39F0AE-6BD8-45C9-B2CF-7F34340F49D2}"/>
    <dgm:cxn modelId="{F2538C10-F43C-423F-9494-A904B3770B35}" type="presOf" srcId="{6AEF659E-62A5-460D-940F-0711F80542BB}" destId="{7D8CE57B-65F5-4341-A527-BAFD0F9DC18E}" srcOrd="0" destOrd="2" presId="urn:microsoft.com/office/officeart/2005/8/layout/hList6"/>
    <dgm:cxn modelId="{3BF5F8E5-C561-4D1A-B8E3-B0F7FBFA7032}" srcId="{788BD92F-F2FC-43DE-A84C-55A054B4DCE8}" destId="{7FA4F5B8-C2DB-4D98-A372-A038CF2F0321}" srcOrd="0" destOrd="0" parTransId="{4BC5A327-D616-4685-BD40-206D21B2D0B8}" sibTransId="{0CB3230C-AC4F-45D7-B26B-C7833F5BF4EC}"/>
    <dgm:cxn modelId="{09064E65-5A58-4133-9546-4DEE3456C444}" srcId="{AD47BB7B-7A76-4EFF-BEE0-A59FF3266F9A}" destId="{D6B23A1C-4402-419C-BB1C-17E22B471A93}" srcOrd="0" destOrd="0" parTransId="{DE1AFAB5-2C7A-41E6-8453-8112812D3B2A}" sibTransId="{FDD74B7F-2954-4F60-81F3-7A1D6F9CA5F9}"/>
    <dgm:cxn modelId="{BDA585F2-D498-47D3-91DC-69B7990BB0F4}" type="presOf" srcId="{0F708D06-1DA9-4339-8321-92EE5193D2C4}" destId="{9B83DCF8-303E-4305-A9EA-19959DE1A224}" srcOrd="0" destOrd="2" presId="urn:microsoft.com/office/officeart/2005/8/layout/hList6"/>
    <dgm:cxn modelId="{19E52EDD-A7B7-4760-9E06-7E000DCD1140}" srcId="{788BD92F-F2FC-43DE-A84C-55A054B4DCE8}" destId="{E7910594-42AF-44F0-B5C6-73904787E7F7}" srcOrd="1" destOrd="0" parTransId="{D8EF2EA4-412C-4D42-BF22-63833F866B1A}" sibTransId="{D2395867-0E1A-47E1-914D-81D3ACF27109}"/>
    <dgm:cxn modelId="{6E22D82E-1D11-4DF1-A3ED-34DC0F2E4BB6}" type="presOf" srcId="{45711145-0B6C-4730-8257-43CF53CC153E}" destId="{DA1F96FC-D28A-472A-B064-1D6E5D6066BC}" srcOrd="0" destOrd="0" presId="urn:microsoft.com/office/officeart/2005/8/layout/hList6"/>
    <dgm:cxn modelId="{402DF071-A7F4-4AD0-A8C8-834EFF05CCDF}" srcId="{F3AA9C93-77DC-434D-B8B3-444D258F0F7D}" destId="{45711145-0B6C-4730-8257-43CF53CC153E}" srcOrd="3" destOrd="0" parTransId="{BD6CB759-3448-4515-A815-64C88E6AE5A3}" sibTransId="{761FEAB6-0FA6-452D-9CCE-EE22AA84C34C}"/>
    <dgm:cxn modelId="{C65F633B-1C4E-41CA-A898-1BE5B978FE48}" srcId="{9A3F3DEC-A809-4480-8A90-7705768CBC55}" destId="{57374669-68FA-4163-BD52-48A403AB5D05}" srcOrd="0" destOrd="0" parTransId="{DCCAA167-FA84-4EFF-9498-ABBF3A50043C}" sibTransId="{27747DAA-429D-4571-A058-6CEA961D13EC}"/>
    <dgm:cxn modelId="{6EBB7FF9-8E53-486F-A6E5-2A9E197754D3}" type="presOf" srcId="{90752EB7-31FB-4818-B59C-AF754A3878C6}" destId="{7D8CE57B-65F5-4341-A527-BAFD0F9DC18E}" srcOrd="0" destOrd="3" presId="urn:microsoft.com/office/officeart/2005/8/layout/hList6"/>
    <dgm:cxn modelId="{C52943A4-F9A6-4C83-9FF6-E683D248049F}" srcId="{788BD92F-F2FC-43DE-A84C-55A054B4DCE8}" destId="{50D3712D-26DA-46A4-9BCD-052D0164B875}" srcOrd="3" destOrd="0" parTransId="{E087D5C8-1742-46F6-B01A-A557A7F22C40}" sibTransId="{C041850F-D906-4503-BA46-D665C916EE4A}"/>
    <dgm:cxn modelId="{C5EA3C18-8732-4F4C-9EB5-4221844E465B}" srcId="{45711145-0B6C-4730-8257-43CF53CC153E}" destId="{C7C3A50C-66BE-480E-AF2F-1B579E96B17A}" srcOrd="0" destOrd="0" parTransId="{778535D8-3B0A-4887-8138-B7F5DEFFF602}" sibTransId="{29F659A5-10D2-4DEE-911E-2971891244E0}"/>
    <dgm:cxn modelId="{0E35CBAD-B57D-446A-9615-CD5752DD1743}" srcId="{AD47BB7B-7A76-4EFF-BEE0-A59FF3266F9A}" destId="{8D3EEBD4-B8F5-4982-8D3D-26B8F15B55BA}" srcOrd="2" destOrd="0" parTransId="{0E559388-F6F0-4CD6-8278-9BB336894AF9}" sibTransId="{BBB07FCC-FF59-48AE-BB03-7064D784FCF6}"/>
    <dgm:cxn modelId="{FC633C12-6B34-4FF4-BA74-570BBA065B74}" type="presOf" srcId="{C7C3A50C-66BE-480E-AF2F-1B579E96B17A}" destId="{DA1F96FC-D28A-472A-B064-1D6E5D6066BC}" srcOrd="0" destOrd="1" presId="urn:microsoft.com/office/officeart/2005/8/layout/hList6"/>
    <dgm:cxn modelId="{630AEB92-294A-4543-B506-7BB45031AFAF}" type="presOf" srcId="{50D3712D-26DA-46A4-9BCD-052D0164B875}" destId="{36408104-D9D2-4D98-AFDA-D47ADFDE47C3}" srcOrd="0" destOrd="4" presId="urn:microsoft.com/office/officeart/2005/8/layout/hList6"/>
    <dgm:cxn modelId="{72B8CF2F-9BA0-41DD-96B1-1CE57CF18000}" type="presParOf" srcId="{44957716-9D92-4F8F-97A7-626825ED1BB0}" destId="{36408104-D9D2-4D98-AFDA-D47ADFDE47C3}" srcOrd="0" destOrd="0" presId="urn:microsoft.com/office/officeart/2005/8/layout/hList6"/>
    <dgm:cxn modelId="{DEC8F0FB-507E-4476-A2A2-23331FF5BE3B}" type="presParOf" srcId="{44957716-9D92-4F8F-97A7-626825ED1BB0}" destId="{306AAE63-83D1-4EC1-B9C3-281FAD2A4A4C}" srcOrd="1" destOrd="0" presId="urn:microsoft.com/office/officeart/2005/8/layout/hList6"/>
    <dgm:cxn modelId="{03367C7F-453F-4AE2-971C-0E95B35DA9EA}" type="presParOf" srcId="{44957716-9D92-4F8F-97A7-626825ED1BB0}" destId="{7D8CE57B-65F5-4341-A527-BAFD0F9DC18E}" srcOrd="2" destOrd="0" presId="urn:microsoft.com/office/officeart/2005/8/layout/hList6"/>
    <dgm:cxn modelId="{0D6F28DD-D223-48C2-B083-098998F95F57}" type="presParOf" srcId="{44957716-9D92-4F8F-97A7-626825ED1BB0}" destId="{C4D2E17E-B519-4761-BAB1-97D05828C04F}" srcOrd="3" destOrd="0" presId="urn:microsoft.com/office/officeart/2005/8/layout/hList6"/>
    <dgm:cxn modelId="{D60B1428-0AE6-49E1-A66E-65F177C97766}" type="presParOf" srcId="{44957716-9D92-4F8F-97A7-626825ED1BB0}" destId="{9B83DCF8-303E-4305-A9EA-19959DE1A224}" srcOrd="4" destOrd="0" presId="urn:microsoft.com/office/officeart/2005/8/layout/hList6"/>
    <dgm:cxn modelId="{C45BCE2F-0ECE-4452-AEB0-C8CC1B8BFC53}" type="presParOf" srcId="{44957716-9D92-4F8F-97A7-626825ED1BB0}" destId="{1A2EF0B7-50F8-4FFD-8F0E-2D1373022837}" srcOrd="5" destOrd="0" presId="urn:microsoft.com/office/officeart/2005/8/layout/hList6"/>
    <dgm:cxn modelId="{FB607924-BA37-450E-8BBD-1AA386816A52}" type="presParOf" srcId="{44957716-9D92-4F8F-97A7-626825ED1BB0}" destId="{DA1F96FC-D28A-472A-B064-1D6E5D6066BC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9E6AAE-A319-4BCB-A975-1A08DD0BACD0}" type="doc">
      <dgm:prSet loTypeId="urn:microsoft.com/office/officeart/2005/8/layout/radial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03207151-FEF4-4990-BE3E-F2737CE1377A}">
      <dgm:prSet phldrT="[Text]"/>
      <dgm:spPr/>
      <dgm:t>
        <a:bodyPr/>
        <a:lstStyle/>
        <a:p>
          <a:pPr algn="ctr"/>
          <a:r>
            <a:rPr lang="en-GB" dirty="0"/>
            <a:t>Masculinity</a:t>
          </a:r>
        </a:p>
      </dgm:t>
    </dgm:pt>
    <dgm:pt modelId="{68DBC5C7-8DF5-4F5D-9C73-0518F462D73C}" type="parTrans" cxnId="{04976E2E-3058-4C59-A738-ECF1BD92E478}">
      <dgm:prSet/>
      <dgm:spPr/>
      <dgm:t>
        <a:bodyPr/>
        <a:lstStyle/>
        <a:p>
          <a:pPr algn="ctr"/>
          <a:endParaRPr lang="en-GB"/>
        </a:p>
      </dgm:t>
    </dgm:pt>
    <dgm:pt modelId="{7549728C-B37E-4F58-B256-BDEEDD0FD4E5}" type="sibTrans" cxnId="{04976E2E-3058-4C59-A738-ECF1BD92E478}">
      <dgm:prSet/>
      <dgm:spPr/>
      <dgm:t>
        <a:bodyPr/>
        <a:lstStyle/>
        <a:p>
          <a:pPr algn="ctr"/>
          <a:endParaRPr lang="en-GB"/>
        </a:p>
      </dgm:t>
    </dgm:pt>
    <dgm:pt modelId="{C3652EBC-CD65-485A-A771-513420E79996}">
      <dgm:prSet phldrT="[Text]"/>
      <dgm:spPr/>
      <dgm:t>
        <a:bodyPr/>
        <a:lstStyle/>
        <a:p>
          <a:pPr algn="ctr"/>
          <a:r>
            <a:rPr lang="en-GB"/>
            <a:t>historical location</a:t>
          </a:r>
        </a:p>
      </dgm:t>
    </dgm:pt>
    <dgm:pt modelId="{DF709BD4-0C22-46AB-82E6-916763EA033A}" type="parTrans" cxnId="{5BD5AB0E-BBCD-499C-9572-FA516B53C1E1}">
      <dgm:prSet/>
      <dgm:spPr/>
      <dgm:t>
        <a:bodyPr/>
        <a:lstStyle/>
        <a:p>
          <a:pPr algn="ctr"/>
          <a:endParaRPr lang="en-GB"/>
        </a:p>
      </dgm:t>
    </dgm:pt>
    <dgm:pt modelId="{61652694-3654-4BEB-A4EC-ACC0BBDFD4A3}" type="sibTrans" cxnId="{5BD5AB0E-BBCD-499C-9572-FA516B53C1E1}">
      <dgm:prSet/>
      <dgm:spPr/>
      <dgm:t>
        <a:bodyPr/>
        <a:lstStyle/>
        <a:p>
          <a:pPr algn="ctr"/>
          <a:endParaRPr lang="en-GB"/>
        </a:p>
      </dgm:t>
    </dgm:pt>
    <dgm:pt modelId="{10B78F8A-D736-44AA-AF05-5431E9CF8192}">
      <dgm:prSet phldrT="[Text]"/>
      <dgm:spPr/>
      <dgm:t>
        <a:bodyPr/>
        <a:lstStyle/>
        <a:p>
          <a:pPr algn="ctr"/>
          <a:r>
            <a:rPr lang="en-GB"/>
            <a:t>age and physique</a:t>
          </a:r>
        </a:p>
      </dgm:t>
    </dgm:pt>
    <dgm:pt modelId="{B19159F0-38A8-42D0-BCB6-DBA5BF5D0A8C}" type="parTrans" cxnId="{919FEBD1-8625-4A5B-9476-894AD2908BB9}">
      <dgm:prSet/>
      <dgm:spPr/>
      <dgm:t>
        <a:bodyPr/>
        <a:lstStyle/>
        <a:p>
          <a:pPr algn="ctr"/>
          <a:endParaRPr lang="en-GB"/>
        </a:p>
      </dgm:t>
    </dgm:pt>
    <dgm:pt modelId="{3EFB715C-FC80-4360-95BE-0FAED0C1C354}" type="sibTrans" cxnId="{919FEBD1-8625-4A5B-9476-894AD2908BB9}">
      <dgm:prSet/>
      <dgm:spPr/>
      <dgm:t>
        <a:bodyPr/>
        <a:lstStyle/>
        <a:p>
          <a:pPr algn="ctr"/>
          <a:endParaRPr lang="en-GB"/>
        </a:p>
      </dgm:t>
    </dgm:pt>
    <dgm:pt modelId="{F185F154-5401-4D43-9C67-8755BEC2ED8C}">
      <dgm:prSet phldrT="[Text]"/>
      <dgm:spPr/>
      <dgm:t>
        <a:bodyPr/>
        <a:lstStyle/>
        <a:p>
          <a:pPr algn="ctr"/>
          <a:r>
            <a:rPr lang="en-GB"/>
            <a:t>sexual orientation</a:t>
          </a:r>
        </a:p>
      </dgm:t>
    </dgm:pt>
    <dgm:pt modelId="{5149E215-23FE-4CE1-95A8-82F7653528D1}" type="parTrans" cxnId="{5AC183F6-DCAC-4D15-A3FF-68519FBC4832}">
      <dgm:prSet/>
      <dgm:spPr/>
      <dgm:t>
        <a:bodyPr/>
        <a:lstStyle/>
        <a:p>
          <a:pPr algn="ctr"/>
          <a:endParaRPr lang="en-GB"/>
        </a:p>
      </dgm:t>
    </dgm:pt>
    <dgm:pt modelId="{269DC5E6-546E-4FC9-953A-AA5E287DA6B5}" type="sibTrans" cxnId="{5AC183F6-DCAC-4D15-A3FF-68519FBC4832}">
      <dgm:prSet/>
      <dgm:spPr/>
      <dgm:t>
        <a:bodyPr/>
        <a:lstStyle/>
        <a:p>
          <a:pPr algn="ctr"/>
          <a:endParaRPr lang="en-GB"/>
        </a:p>
      </dgm:t>
    </dgm:pt>
    <dgm:pt modelId="{F0AFE186-1E06-4600-96EB-3AEBF1FA375D}">
      <dgm:prSet phldrT="[Text]"/>
      <dgm:spPr/>
      <dgm:t>
        <a:bodyPr/>
        <a:lstStyle/>
        <a:p>
          <a:pPr algn="ctr"/>
          <a:r>
            <a:rPr lang="en-GB" dirty="0" smtClean="0"/>
            <a:t>culture </a:t>
          </a:r>
          <a:r>
            <a:rPr lang="en-GB" dirty="0"/>
            <a:t>and subculture</a:t>
          </a:r>
        </a:p>
      </dgm:t>
    </dgm:pt>
    <dgm:pt modelId="{52FCCFE5-294A-4912-A7E6-75D3B0254F72}" type="parTrans" cxnId="{F896014A-F0B9-42CA-87C8-30B5C6F2E8A2}">
      <dgm:prSet/>
      <dgm:spPr/>
      <dgm:t>
        <a:bodyPr/>
        <a:lstStyle/>
        <a:p>
          <a:pPr algn="ctr"/>
          <a:endParaRPr lang="en-GB"/>
        </a:p>
      </dgm:t>
    </dgm:pt>
    <dgm:pt modelId="{E8C04F3D-8D9C-4354-9458-36C1107AC307}" type="sibTrans" cxnId="{F896014A-F0B9-42CA-87C8-30B5C6F2E8A2}">
      <dgm:prSet/>
      <dgm:spPr/>
      <dgm:t>
        <a:bodyPr/>
        <a:lstStyle/>
        <a:p>
          <a:pPr algn="ctr"/>
          <a:endParaRPr lang="en-GB"/>
        </a:p>
      </dgm:t>
    </dgm:pt>
    <dgm:pt modelId="{649FF55C-F228-40AC-A0F4-970834492796}">
      <dgm:prSet phldrT="[Text]"/>
      <dgm:spPr/>
      <dgm:t>
        <a:bodyPr/>
        <a:lstStyle/>
        <a:p>
          <a:pPr algn="ctr"/>
          <a:r>
            <a:rPr lang="en-GB"/>
            <a:t>class and occupation</a:t>
          </a:r>
        </a:p>
      </dgm:t>
    </dgm:pt>
    <dgm:pt modelId="{C7928BB4-D8E2-4255-80D4-B9AD4574271E}" type="parTrans" cxnId="{B812EFCC-31FE-49BD-9AF7-52AFFCE1FEFB}">
      <dgm:prSet/>
      <dgm:spPr/>
      <dgm:t>
        <a:bodyPr/>
        <a:lstStyle/>
        <a:p>
          <a:pPr algn="ctr"/>
          <a:endParaRPr lang="en-GB"/>
        </a:p>
      </dgm:t>
    </dgm:pt>
    <dgm:pt modelId="{75B29347-B493-4B01-A781-067CA3791C41}" type="sibTrans" cxnId="{B812EFCC-31FE-49BD-9AF7-52AFFCE1FEFB}">
      <dgm:prSet/>
      <dgm:spPr/>
      <dgm:t>
        <a:bodyPr/>
        <a:lstStyle/>
        <a:p>
          <a:pPr algn="ctr"/>
          <a:endParaRPr lang="en-GB"/>
        </a:p>
      </dgm:t>
    </dgm:pt>
    <dgm:pt modelId="{F0B0C30D-8952-4B6D-9B0F-6FE125D25E0E}">
      <dgm:prSet phldrT="[Text]"/>
      <dgm:spPr/>
      <dgm:t>
        <a:bodyPr/>
        <a:lstStyle/>
        <a:p>
          <a:pPr algn="ctr"/>
          <a:r>
            <a:rPr lang="en-GB"/>
            <a:t>religion and beliefs</a:t>
          </a:r>
        </a:p>
      </dgm:t>
    </dgm:pt>
    <dgm:pt modelId="{5206AB75-9B50-45D8-9C7B-79C73B6B6937}" type="parTrans" cxnId="{62212456-5179-41FF-94C7-D92CAEB97448}">
      <dgm:prSet/>
      <dgm:spPr/>
      <dgm:t>
        <a:bodyPr/>
        <a:lstStyle/>
        <a:p>
          <a:pPr algn="ctr"/>
          <a:endParaRPr lang="en-GB"/>
        </a:p>
      </dgm:t>
    </dgm:pt>
    <dgm:pt modelId="{25B85296-CE26-4E61-A792-E49369DA0638}" type="sibTrans" cxnId="{62212456-5179-41FF-94C7-D92CAEB97448}">
      <dgm:prSet/>
      <dgm:spPr/>
      <dgm:t>
        <a:bodyPr/>
        <a:lstStyle/>
        <a:p>
          <a:pPr algn="ctr"/>
          <a:endParaRPr lang="en-GB"/>
        </a:p>
      </dgm:t>
    </dgm:pt>
    <dgm:pt modelId="{6981E86B-41D7-4185-8F7C-42580B886395}">
      <dgm:prSet phldrT="[Text]"/>
      <dgm:spPr/>
      <dgm:t>
        <a:bodyPr/>
        <a:lstStyle/>
        <a:p>
          <a:pPr algn="ctr"/>
          <a:r>
            <a:rPr lang="en-GB"/>
            <a:t>ethnicity</a:t>
          </a:r>
        </a:p>
      </dgm:t>
    </dgm:pt>
    <dgm:pt modelId="{0842BEE5-08A9-4A89-9AE5-101DC02B2ABB}" type="parTrans" cxnId="{E9D523FB-BB80-4AFD-8ED8-7ACAC17C26E3}">
      <dgm:prSet/>
      <dgm:spPr/>
      <dgm:t>
        <a:bodyPr/>
        <a:lstStyle/>
        <a:p>
          <a:pPr algn="ctr"/>
          <a:endParaRPr lang="en-GB"/>
        </a:p>
      </dgm:t>
    </dgm:pt>
    <dgm:pt modelId="{83E9B1A6-7AEF-49C8-B4B2-F07FFAA3B8B0}" type="sibTrans" cxnId="{E9D523FB-BB80-4AFD-8ED8-7ACAC17C26E3}">
      <dgm:prSet/>
      <dgm:spPr/>
      <dgm:t>
        <a:bodyPr/>
        <a:lstStyle/>
        <a:p>
          <a:pPr algn="ctr"/>
          <a:endParaRPr lang="en-GB"/>
        </a:p>
      </dgm:t>
    </dgm:pt>
    <dgm:pt modelId="{32E7C4B5-4940-4634-A05E-C2471F0DA93D}">
      <dgm:prSet phldrT="[Text]"/>
      <dgm:spPr/>
      <dgm:t>
        <a:bodyPr/>
        <a:lstStyle/>
        <a:p>
          <a:pPr algn="ctr"/>
          <a:r>
            <a:rPr lang="en-GB"/>
            <a:t>geographical</a:t>
          </a:r>
        </a:p>
      </dgm:t>
    </dgm:pt>
    <dgm:pt modelId="{2264CBE4-D8D1-4AE2-8BA6-833ABF450086}" type="parTrans" cxnId="{A7514986-DF0B-4909-8055-3E548AF6D098}">
      <dgm:prSet/>
      <dgm:spPr/>
      <dgm:t>
        <a:bodyPr/>
        <a:lstStyle/>
        <a:p>
          <a:pPr algn="ctr"/>
          <a:endParaRPr lang="en-GB"/>
        </a:p>
      </dgm:t>
    </dgm:pt>
    <dgm:pt modelId="{C22D8CC3-135B-4C69-A9EE-5358E55D1220}" type="sibTrans" cxnId="{A7514986-DF0B-4909-8055-3E548AF6D098}">
      <dgm:prSet/>
      <dgm:spPr/>
      <dgm:t>
        <a:bodyPr/>
        <a:lstStyle/>
        <a:p>
          <a:pPr algn="ctr"/>
          <a:endParaRPr lang="en-GB"/>
        </a:p>
      </dgm:t>
    </dgm:pt>
    <dgm:pt modelId="{F159C963-CDA7-42CF-8D47-F7B17ECB3A08}">
      <dgm:prSet phldrT="[Text]"/>
      <dgm:spPr/>
      <dgm:t>
        <a:bodyPr/>
        <a:lstStyle/>
        <a:p>
          <a:pPr algn="ctr"/>
          <a:r>
            <a:rPr lang="en-GB"/>
            <a:t>status and lifestyle</a:t>
          </a:r>
        </a:p>
      </dgm:t>
    </dgm:pt>
    <dgm:pt modelId="{B4E1780E-4C62-47A8-984C-88C27DA15F61}" type="parTrans" cxnId="{26DDEE2E-4FB5-4DF5-AC32-2C66213E54AF}">
      <dgm:prSet/>
      <dgm:spPr/>
      <dgm:t>
        <a:bodyPr/>
        <a:lstStyle/>
        <a:p>
          <a:pPr algn="ctr"/>
          <a:endParaRPr lang="en-GB"/>
        </a:p>
      </dgm:t>
    </dgm:pt>
    <dgm:pt modelId="{198CEA86-4B45-4099-B975-FFD7EBC3EA40}" type="sibTrans" cxnId="{26DDEE2E-4FB5-4DF5-AC32-2C66213E54AF}">
      <dgm:prSet/>
      <dgm:spPr/>
      <dgm:t>
        <a:bodyPr/>
        <a:lstStyle/>
        <a:p>
          <a:pPr algn="ctr"/>
          <a:endParaRPr lang="en-GB"/>
        </a:p>
      </dgm:t>
    </dgm:pt>
    <dgm:pt modelId="{D8C59D35-FD5E-4752-9846-CE827B3477D5}">
      <dgm:prSet phldrT="[Text]"/>
      <dgm:spPr/>
      <dgm:t>
        <a:bodyPr/>
        <a:lstStyle/>
        <a:p>
          <a:pPr algn="ctr"/>
          <a:r>
            <a:rPr lang="en-GB"/>
            <a:t>education</a:t>
          </a:r>
        </a:p>
      </dgm:t>
    </dgm:pt>
    <dgm:pt modelId="{DE337BA4-DC7E-47FE-A6C4-FD5AFB423F67}" type="parTrans" cxnId="{9AE7AC6D-D5CA-432B-88B3-D37CF4DB38D8}">
      <dgm:prSet/>
      <dgm:spPr/>
      <dgm:t>
        <a:bodyPr/>
        <a:lstStyle/>
        <a:p>
          <a:pPr algn="ctr"/>
          <a:endParaRPr lang="en-GB"/>
        </a:p>
      </dgm:t>
    </dgm:pt>
    <dgm:pt modelId="{36950616-CD0A-4CCF-9DE6-D854D70288A1}" type="sibTrans" cxnId="{9AE7AC6D-D5CA-432B-88B3-D37CF4DB38D8}">
      <dgm:prSet/>
      <dgm:spPr/>
      <dgm:t>
        <a:bodyPr/>
        <a:lstStyle/>
        <a:p>
          <a:pPr algn="ctr"/>
          <a:endParaRPr lang="en-GB"/>
        </a:p>
      </dgm:t>
    </dgm:pt>
    <dgm:pt modelId="{6E881BF7-5585-4786-AADD-44CC8C867E16}" type="pres">
      <dgm:prSet presAssocID="{6E9E6AAE-A319-4BCB-A975-1A08DD0BACD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3C2F41-50AD-4FFD-AE33-087E753BE39E}" type="pres">
      <dgm:prSet presAssocID="{03207151-FEF4-4990-BE3E-F2737CE1377A}" presName="centerShape" presStyleLbl="node0" presStyleIdx="0" presStyleCnt="1" custScaleX="224987" custScaleY="220769"/>
      <dgm:spPr/>
      <dgm:t>
        <a:bodyPr/>
        <a:lstStyle/>
        <a:p>
          <a:endParaRPr lang="en-US"/>
        </a:p>
      </dgm:t>
    </dgm:pt>
    <dgm:pt modelId="{0BC60C21-4BA5-45E2-B1E8-600FA886C3D9}" type="pres">
      <dgm:prSet presAssocID="{DF709BD4-0C22-46AB-82E6-916763EA033A}" presName="Name9" presStyleLbl="parChTrans1D2" presStyleIdx="0" presStyleCnt="10"/>
      <dgm:spPr/>
      <dgm:t>
        <a:bodyPr/>
        <a:lstStyle/>
        <a:p>
          <a:endParaRPr lang="en-US"/>
        </a:p>
      </dgm:t>
    </dgm:pt>
    <dgm:pt modelId="{EBB2AE60-006E-4DD0-A392-18219B9CCF41}" type="pres">
      <dgm:prSet presAssocID="{DF709BD4-0C22-46AB-82E6-916763EA033A}" presName="connTx" presStyleLbl="parChTrans1D2" presStyleIdx="0" presStyleCnt="10"/>
      <dgm:spPr/>
      <dgm:t>
        <a:bodyPr/>
        <a:lstStyle/>
        <a:p>
          <a:endParaRPr lang="en-US"/>
        </a:p>
      </dgm:t>
    </dgm:pt>
    <dgm:pt modelId="{DA5E1558-CB23-4A51-8D2B-3CE5F106C91B}" type="pres">
      <dgm:prSet presAssocID="{C3652EBC-CD65-485A-A771-513420E79996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9EFBD1-A96E-4E6B-A2BF-DF03706BE910}" type="pres">
      <dgm:prSet presAssocID="{B19159F0-38A8-42D0-BCB6-DBA5BF5D0A8C}" presName="Name9" presStyleLbl="parChTrans1D2" presStyleIdx="1" presStyleCnt="10"/>
      <dgm:spPr/>
      <dgm:t>
        <a:bodyPr/>
        <a:lstStyle/>
        <a:p>
          <a:endParaRPr lang="en-US"/>
        </a:p>
      </dgm:t>
    </dgm:pt>
    <dgm:pt modelId="{0AAFEFB2-2AB3-4D19-82A5-5C6ADEE35ADB}" type="pres">
      <dgm:prSet presAssocID="{B19159F0-38A8-42D0-BCB6-DBA5BF5D0A8C}" presName="connTx" presStyleLbl="parChTrans1D2" presStyleIdx="1" presStyleCnt="10"/>
      <dgm:spPr/>
      <dgm:t>
        <a:bodyPr/>
        <a:lstStyle/>
        <a:p>
          <a:endParaRPr lang="en-US"/>
        </a:p>
      </dgm:t>
    </dgm:pt>
    <dgm:pt modelId="{289B0887-2DCF-4ED7-97E0-AAD84BF6035C}" type="pres">
      <dgm:prSet presAssocID="{10B78F8A-D736-44AA-AF05-5431E9CF8192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732B21-D5F4-466A-B5EA-C4430C4B8367}" type="pres">
      <dgm:prSet presAssocID="{5149E215-23FE-4CE1-95A8-82F7653528D1}" presName="Name9" presStyleLbl="parChTrans1D2" presStyleIdx="2" presStyleCnt="10"/>
      <dgm:spPr/>
      <dgm:t>
        <a:bodyPr/>
        <a:lstStyle/>
        <a:p>
          <a:endParaRPr lang="en-US"/>
        </a:p>
      </dgm:t>
    </dgm:pt>
    <dgm:pt modelId="{6DC4BCC6-D968-487B-BDF1-26CBDDE99ACF}" type="pres">
      <dgm:prSet presAssocID="{5149E215-23FE-4CE1-95A8-82F7653528D1}" presName="connTx" presStyleLbl="parChTrans1D2" presStyleIdx="2" presStyleCnt="10"/>
      <dgm:spPr/>
      <dgm:t>
        <a:bodyPr/>
        <a:lstStyle/>
        <a:p>
          <a:endParaRPr lang="en-US"/>
        </a:p>
      </dgm:t>
    </dgm:pt>
    <dgm:pt modelId="{DCF863B8-1722-439E-AA4E-A8EF71B9F7D4}" type="pres">
      <dgm:prSet presAssocID="{F185F154-5401-4D43-9C67-8755BEC2ED8C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926C7E-7FBF-410C-9FDA-9C67A8A4024A}" type="pres">
      <dgm:prSet presAssocID="{52FCCFE5-294A-4912-A7E6-75D3B0254F72}" presName="Name9" presStyleLbl="parChTrans1D2" presStyleIdx="3" presStyleCnt="10"/>
      <dgm:spPr/>
      <dgm:t>
        <a:bodyPr/>
        <a:lstStyle/>
        <a:p>
          <a:endParaRPr lang="en-US"/>
        </a:p>
      </dgm:t>
    </dgm:pt>
    <dgm:pt modelId="{D1BB8A06-1A99-4E95-AAB2-6F293E15FC4E}" type="pres">
      <dgm:prSet presAssocID="{52FCCFE5-294A-4912-A7E6-75D3B0254F72}" presName="connTx" presStyleLbl="parChTrans1D2" presStyleIdx="3" presStyleCnt="10"/>
      <dgm:spPr/>
      <dgm:t>
        <a:bodyPr/>
        <a:lstStyle/>
        <a:p>
          <a:endParaRPr lang="en-US"/>
        </a:p>
      </dgm:t>
    </dgm:pt>
    <dgm:pt modelId="{362D4D7F-505D-44CC-959E-499C8DD0C9FC}" type="pres">
      <dgm:prSet presAssocID="{F0AFE186-1E06-4600-96EB-3AEBF1FA375D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7BC8EF-41A7-4620-85A4-8E1BEFCF4DAC}" type="pres">
      <dgm:prSet presAssocID="{C7928BB4-D8E2-4255-80D4-B9AD4574271E}" presName="Name9" presStyleLbl="parChTrans1D2" presStyleIdx="4" presStyleCnt="10"/>
      <dgm:spPr/>
      <dgm:t>
        <a:bodyPr/>
        <a:lstStyle/>
        <a:p>
          <a:endParaRPr lang="en-US"/>
        </a:p>
      </dgm:t>
    </dgm:pt>
    <dgm:pt modelId="{61F43B06-B692-426B-BA31-99CE3CEF303E}" type="pres">
      <dgm:prSet presAssocID="{C7928BB4-D8E2-4255-80D4-B9AD4574271E}" presName="connTx" presStyleLbl="parChTrans1D2" presStyleIdx="4" presStyleCnt="10"/>
      <dgm:spPr/>
      <dgm:t>
        <a:bodyPr/>
        <a:lstStyle/>
        <a:p>
          <a:endParaRPr lang="en-US"/>
        </a:p>
      </dgm:t>
    </dgm:pt>
    <dgm:pt modelId="{168A72CE-8BD4-4064-B934-DAEE617F2A89}" type="pres">
      <dgm:prSet presAssocID="{649FF55C-F228-40AC-A0F4-970834492796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24C3F8-550D-4621-9D37-588F1B5DD09C}" type="pres">
      <dgm:prSet presAssocID="{5206AB75-9B50-45D8-9C7B-79C73B6B6937}" presName="Name9" presStyleLbl="parChTrans1D2" presStyleIdx="5" presStyleCnt="10"/>
      <dgm:spPr/>
      <dgm:t>
        <a:bodyPr/>
        <a:lstStyle/>
        <a:p>
          <a:endParaRPr lang="en-US"/>
        </a:p>
      </dgm:t>
    </dgm:pt>
    <dgm:pt modelId="{70212D7C-A62C-42D1-BEF9-2A1F4B538522}" type="pres">
      <dgm:prSet presAssocID="{5206AB75-9B50-45D8-9C7B-79C73B6B6937}" presName="connTx" presStyleLbl="parChTrans1D2" presStyleIdx="5" presStyleCnt="10"/>
      <dgm:spPr/>
      <dgm:t>
        <a:bodyPr/>
        <a:lstStyle/>
        <a:p>
          <a:endParaRPr lang="en-US"/>
        </a:p>
      </dgm:t>
    </dgm:pt>
    <dgm:pt modelId="{D61FE39C-3BF0-43C8-A353-58F93AB1466C}" type="pres">
      <dgm:prSet presAssocID="{F0B0C30D-8952-4B6D-9B0F-6FE125D25E0E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4CD606-E044-4DC5-9C2A-7BB8D266F07A}" type="pres">
      <dgm:prSet presAssocID="{0842BEE5-08A9-4A89-9AE5-101DC02B2ABB}" presName="Name9" presStyleLbl="parChTrans1D2" presStyleIdx="6" presStyleCnt="10"/>
      <dgm:spPr/>
      <dgm:t>
        <a:bodyPr/>
        <a:lstStyle/>
        <a:p>
          <a:endParaRPr lang="en-US"/>
        </a:p>
      </dgm:t>
    </dgm:pt>
    <dgm:pt modelId="{E1F6FB3D-21AE-4284-B660-FF4442C00697}" type="pres">
      <dgm:prSet presAssocID="{0842BEE5-08A9-4A89-9AE5-101DC02B2ABB}" presName="connTx" presStyleLbl="parChTrans1D2" presStyleIdx="6" presStyleCnt="10"/>
      <dgm:spPr/>
      <dgm:t>
        <a:bodyPr/>
        <a:lstStyle/>
        <a:p>
          <a:endParaRPr lang="en-US"/>
        </a:p>
      </dgm:t>
    </dgm:pt>
    <dgm:pt modelId="{4B601A79-175C-461B-88B9-31F60235F268}" type="pres">
      <dgm:prSet presAssocID="{6981E86B-41D7-4185-8F7C-42580B886395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D673F3-04F6-4102-8513-FDAD3BE583B0}" type="pres">
      <dgm:prSet presAssocID="{2264CBE4-D8D1-4AE2-8BA6-833ABF450086}" presName="Name9" presStyleLbl="parChTrans1D2" presStyleIdx="7" presStyleCnt="10"/>
      <dgm:spPr/>
      <dgm:t>
        <a:bodyPr/>
        <a:lstStyle/>
        <a:p>
          <a:endParaRPr lang="en-US"/>
        </a:p>
      </dgm:t>
    </dgm:pt>
    <dgm:pt modelId="{A966599A-6286-4D0F-A71B-58B8EFE68E93}" type="pres">
      <dgm:prSet presAssocID="{2264CBE4-D8D1-4AE2-8BA6-833ABF450086}" presName="connTx" presStyleLbl="parChTrans1D2" presStyleIdx="7" presStyleCnt="10"/>
      <dgm:spPr/>
      <dgm:t>
        <a:bodyPr/>
        <a:lstStyle/>
        <a:p>
          <a:endParaRPr lang="en-US"/>
        </a:p>
      </dgm:t>
    </dgm:pt>
    <dgm:pt modelId="{4CC9EC1B-DF24-4DD4-827B-0D876D7B83FC}" type="pres">
      <dgm:prSet presAssocID="{32E7C4B5-4940-4634-A05E-C2471F0DA93D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707BE8-B21D-4DFB-979A-42FF346A4AEB}" type="pres">
      <dgm:prSet presAssocID="{B4E1780E-4C62-47A8-984C-88C27DA15F61}" presName="Name9" presStyleLbl="parChTrans1D2" presStyleIdx="8" presStyleCnt="10"/>
      <dgm:spPr/>
      <dgm:t>
        <a:bodyPr/>
        <a:lstStyle/>
        <a:p>
          <a:endParaRPr lang="en-US"/>
        </a:p>
      </dgm:t>
    </dgm:pt>
    <dgm:pt modelId="{8FE1D64A-3B9E-45D2-AEFD-33E49E45BB33}" type="pres">
      <dgm:prSet presAssocID="{B4E1780E-4C62-47A8-984C-88C27DA15F61}" presName="connTx" presStyleLbl="parChTrans1D2" presStyleIdx="8" presStyleCnt="10"/>
      <dgm:spPr/>
      <dgm:t>
        <a:bodyPr/>
        <a:lstStyle/>
        <a:p>
          <a:endParaRPr lang="en-US"/>
        </a:p>
      </dgm:t>
    </dgm:pt>
    <dgm:pt modelId="{6B7A2671-8898-474E-BE64-74B73EC52F49}" type="pres">
      <dgm:prSet presAssocID="{F159C963-CDA7-42CF-8D47-F7B17ECB3A08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C3CDBC-8DA9-43FB-94B5-5B65D1A2317E}" type="pres">
      <dgm:prSet presAssocID="{DE337BA4-DC7E-47FE-A6C4-FD5AFB423F67}" presName="Name9" presStyleLbl="parChTrans1D2" presStyleIdx="9" presStyleCnt="10"/>
      <dgm:spPr/>
      <dgm:t>
        <a:bodyPr/>
        <a:lstStyle/>
        <a:p>
          <a:endParaRPr lang="en-US"/>
        </a:p>
      </dgm:t>
    </dgm:pt>
    <dgm:pt modelId="{59ED5906-A12C-4622-8B9A-D2490B221F35}" type="pres">
      <dgm:prSet presAssocID="{DE337BA4-DC7E-47FE-A6C4-FD5AFB423F67}" presName="connTx" presStyleLbl="parChTrans1D2" presStyleIdx="9" presStyleCnt="10"/>
      <dgm:spPr/>
      <dgm:t>
        <a:bodyPr/>
        <a:lstStyle/>
        <a:p>
          <a:endParaRPr lang="en-US"/>
        </a:p>
      </dgm:t>
    </dgm:pt>
    <dgm:pt modelId="{D435DF71-BAE2-4E20-A6F1-273460B8F8E9}" type="pres">
      <dgm:prSet presAssocID="{D8C59D35-FD5E-4752-9846-CE827B3477D5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5C4DD8-97F7-4AFF-81CC-90BD342A6C66}" type="presOf" srcId="{B19159F0-38A8-42D0-BCB6-DBA5BF5D0A8C}" destId="{0AAFEFB2-2AB3-4D19-82A5-5C6ADEE35ADB}" srcOrd="1" destOrd="0" presId="urn:microsoft.com/office/officeart/2005/8/layout/radial1"/>
    <dgm:cxn modelId="{C65412BD-5C35-44C0-AED4-03069D384547}" type="presOf" srcId="{5206AB75-9B50-45D8-9C7B-79C73B6B6937}" destId="{70212D7C-A62C-42D1-BEF9-2A1F4B538522}" srcOrd="1" destOrd="0" presId="urn:microsoft.com/office/officeart/2005/8/layout/radial1"/>
    <dgm:cxn modelId="{F91FE626-282F-452C-8F6F-777C569972D2}" type="presOf" srcId="{03207151-FEF4-4990-BE3E-F2737CE1377A}" destId="{103C2F41-50AD-4FFD-AE33-087E753BE39E}" srcOrd="0" destOrd="0" presId="urn:microsoft.com/office/officeart/2005/8/layout/radial1"/>
    <dgm:cxn modelId="{919FEBD1-8625-4A5B-9476-894AD2908BB9}" srcId="{03207151-FEF4-4990-BE3E-F2737CE1377A}" destId="{10B78F8A-D736-44AA-AF05-5431E9CF8192}" srcOrd="1" destOrd="0" parTransId="{B19159F0-38A8-42D0-BCB6-DBA5BF5D0A8C}" sibTransId="{3EFB715C-FC80-4360-95BE-0FAED0C1C354}"/>
    <dgm:cxn modelId="{D675B515-7D66-4907-A517-ACCB2EFA76DB}" type="presOf" srcId="{B4E1780E-4C62-47A8-984C-88C27DA15F61}" destId="{8FE1D64A-3B9E-45D2-AEFD-33E49E45BB33}" srcOrd="1" destOrd="0" presId="urn:microsoft.com/office/officeart/2005/8/layout/radial1"/>
    <dgm:cxn modelId="{DE9ECB91-8140-4795-A3FB-7D350F6ECE2C}" type="presOf" srcId="{32E7C4B5-4940-4634-A05E-C2471F0DA93D}" destId="{4CC9EC1B-DF24-4DD4-827B-0D876D7B83FC}" srcOrd="0" destOrd="0" presId="urn:microsoft.com/office/officeart/2005/8/layout/radial1"/>
    <dgm:cxn modelId="{9AE7AC6D-D5CA-432B-88B3-D37CF4DB38D8}" srcId="{03207151-FEF4-4990-BE3E-F2737CE1377A}" destId="{D8C59D35-FD5E-4752-9846-CE827B3477D5}" srcOrd="9" destOrd="0" parTransId="{DE337BA4-DC7E-47FE-A6C4-FD5AFB423F67}" sibTransId="{36950616-CD0A-4CCF-9DE6-D854D70288A1}"/>
    <dgm:cxn modelId="{B812EFCC-31FE-49BD-9AF7-52AFFCE1FEFB}" srcId="{03207151-FEF4-4990-BE3E-F2737CE1377A}" destId="{649FF55C-F228-40AC-A0F4-970834492796}" srcOrd="4" destOrd="0" parTransId="{C7928BB4-D8E2-4255-80D4-B9AD4574271E}" sibTransId="{75B29347-B493-4B01-A781-067CA3791C41}"/>
    <dgm:cxn modelId="{336A166E-45B1-479A-94CF-801EA77ACB83}" type="presOf" srcId="{F0AFE186-1E06-4600-96EB-3AEBF1FA375D}" destId="{362D4D7F-505D-44CC-959E-499C8DD0C9FC}" srcOrd="0" destOrd="0" presId="urn:microsoft.com/office/officeart/2005/8/layout/radial1"/>
    <dgm:cxn modelId="{5BD5AB0E-BBCD-499C-9572-FA516B53C1E1}" srcId="{03207151-FEF4-4990-BE3E-F2737CE1377A}" destId="{C3652EBC-CD65-485A-A771-513420E79996}" srcOrd="0" destOrd="0" parTransId="{DF709BD4-0C22-46AB-82E6-916763EA033A}" sibTransId="{61652694-3654-4BEB-A4EC-ACC0BBDFD4A3}"/>
    <dgm:cxn modelId="{C87B54EB-023C-478F-B471-D480D0484D7F}" type="presOf" srcId="{6981E86B-41D7-4185-8F7C-42580B886395}" destId="{4B601A79-175C-461B-88B9-31F60235F268}" srcOrd="0" destOrd="0" presId="urn:microsoft.com/office/officeart/2005/8/layout/radial1"/>
    <dgm:cxn modelId="{23026F1E-43C4-4CC8-BD71-5634FE302369}" type="presOf" srcId="{649FF55C-F228-40AC-A0F4-970834492796}" destId="{168A72CE-8BD4-4064-B934-DAEE617F2A89}" srcOrd="0" destOrd="0" presId="urn:microsoft.com/office/officeart/2005/8/layout/radial1"/>
    <dgm:cxn modelId="{62212456-5179-41FF-94C7-D92CAEB97448}" srcId="{03207151-FEF4-4990-BE3E-F2737CE1377A}" destId="{F0B0C30D-8952-4B6D-9B0F-6FE125D25E0E}" srcOrd="5" destOrd="0" parTransId="{5206AB75-9B50-45D8-9C7B-79C73B6B6937}" sibTransId="{25B85296-CE26-4E61-A792-E49369DA0638}"/>
    <dgm:cxn modelId="{338FA000-D312-43A0-AC9C-D04851216E1C}" type="presOf" srcId="{C3652EBC-CD65-485A-A771-513420E79996}" destId="{DA5E1558-CB23-4A51-8D2B-3CE5F106C91B}" srcOrd="0" destOrd="0" presId="urn:microsoft.com/office/officeart/2005/8/layout/radial1"/>
    <dgm:cxn modelId="{D3F88F5C-1703-4C03-BFCC-06821BD78524}" type="presOf" srcId="{DF709BD4-0C22-46AB-82E6-916763EA033A}" destId="{EBB2AE60-006E-4DD0-A392-18219B9CCF41}" srcOrd="1" destOrd="0" presId="urn:microsoft.com/office/officeart/2005/8/layout/radial1"/>
    <dgm:cxn modelId="{AC8F322F-C83D-4BA8-A168-201B5C8AF4A7}" type="presOf" srcId="{5149E215-23FE-4CE1-95A8-82F7653528D1}" destId="{D6732B21-D5F4-466A-B5EA-C4430C4B8367}" srcOrd="0" destOrd="0" presId="urn:microsoft.com/office/officeart/2005/8/layout/radial1"/>
    <dgm:cxn modelId="{FCC1966E-1171-4021-8B51-3D7A6BD3AE2E}" type="presOf" srcId="{6E9E6AAE-A319-4BCB-A975-1A08DD0BACD0}" destId="{6E881BF7-5585-4786-AADD-44CC8C867E16}" srcOrd="0" destOrd="0" presId="urn:microsoft.com/office/officeart/2005/8/layout/radial1"/>
    <dgm:cxn modelId="{30F7F9C8-CCD3-4BB3-A698-8D2FA742BB7A}" type="presOf" srcId="{D8C59D35-FD5E-4752-9846-CE827B3477D5}" destId="{D435DF71-BAE2-4E20-A6F1-273460B8F8E9}" srcOrd="0" destOrd="0" presId="urn:microsoft.com/office/officeart/2005/8/layout/radial1"/>
    <dgm:cxn modelId="{E9D523FB-BB80-4AFD-8ED8-7ACAC17C26E3}" srcId="{03207151-FEF4-4990-BE3E-F2737CE1377A}" destId="{6981E86B-41D7-4185-8F7C-42580B886395}" srcOrd="6" destOrd="0" parTransId="{0842BEE5-08A9-4A89-9AE5-101DC02B2ABB}" sibTransId="{83E9B1A6-7AEF-49C8-B4B2-F07FFAA3B8B0}"/>
    <dgm:cxn modelId="{6AC58F71-CD1F-4D7E-BDC5-CFF88C16E997}" type="presOf" srcId="{F0B0C30D-8952-4B6D-9B0F-6FE125D25E0E}" destId="{D61FE39C-3BF0-43C8-A353-58F93AB1466C}" srcOrd="0" destOrd="0" presId="urn:microsoft.com/office/officeart/2005/8/layout/radial1"/>
    <dgm:cxn modelId="{CF26F768-ED9C-4B16-A03F-4E1A601F367C}" type="presOf" srcId="{0842BEE5-08A9-4A89-9AE5-101DC02B2ABB}" destId="{E1F6FB3D-21AE-4284-B660-FF4442C00697}" srcOrd="1" destOrd="0" presId="urn:microsoft.com/office/officeart/2005/8/layout/radial1"/>
    <dgm:cxn modelId="{9F95B185-040A-45E4-A8CB-C775BB08EBC9}" type="presOf" srcId="{52FCCFE5-294A-4912-A7E6-75D3B0254F72}" destId="{74926C7E-7FBF-410C-9FDA-9C67A8A4024A}" srcOrd="0" destOrd="0" presId="urn:microsoft.com/office/officeart/2005/8/layout/radial1"/>
    <dgm:cxn modelId="{5AC183F6-DCAC-4D15-A3FF-68519FBC4832}" srcId="{03207151-FEF4-4990-BE3E-F2737CE1377A}" destId="{F185F154-5401-4D43-9C67-8755BEC2ED8C}" srcOrd="2" destOrd="0" parTransId="{5149E215-23FE-4CE1-95A8-82F7653528D1}" sibTransId="{269DC5E6-546E-4FC9-953A-AA5E287DA6B5}"/>
    <dgm:cxn modelId="{2B18A7AF-69DE-40BC-8FD2-1896099ADF54}" type="presOf" srcId="{2264CBE4-D8D1-4AE2-8BA6-833ABF450086}" destId="{A966599A-6286-4D0F-A71B-58B8EFE68E93}" srcOrd="1" destOrd="0" presId="urn:microsoft.com/office/officeart/2005/8/layout/radial1"/>
    <dgm:cxn modelId="{4CC3A7D4-6AE6-4A1B-A360-BAD5C1E514F2}" type="presOf" srcId="{5206AB75-9B50-45D8-9C7B-79C73B6B6937}" destId="{9424C3F8-550D-4621-9D37-588F1B5DD09C}" srcOrd="0" destOrd="0" presId="urn:microsoft.com/office/officeart/2005/8/layout/radial1"/>
    <dgm:cxn modelId="{73E863B2-D491-44A8-855D-1CA4AC80C24A}" type="presOf" srcId="{B19159F0-38A8-42D0-BCB6-DBA5BF5D0A8C}" destId="{509EFBD1-A96E-4E6B-A2BF-DF03706BE910}" srcOrd="0" destOrd="0" presId="urn:microsoft.com/office/officeart/2005/8/layout/radial1"/>
    <dgm:cxn modelId="{9D690647-C8B6-42D0-A888-F028EE974674}" type="presOf" srcId="{DE337BA4-DC7E-47FE-A6C4-FD5AFB423F67}" destId="{96C3CDBC-8DA9-43FB-94B5-5B65D1A2317E}" srcOrd="0" destOrd="0" presId="urn:microsoft.com/office/officeart/2005/8/layout/radial1"/>
    <dgm:cxn modelId="{CAB950EF-1324-4EEF-9CF3-167E7AECF521}" type="presOf" srcId="{F159C963-CDA7-42CF-8D47-F7B17ECB3A08}" destId="{6B7A2671-8898-474E-BE64-74B73EC52F49}" srcOrd="0" destOrd="0" presId="urn:microsoft.com/office/officeart/2005/8/layout/radial1"/>
    <dgm:cxn modelId="{04976E2E-3058-4C59-A738-ECF1BD92E478}" srcId="{6E9E6AAE-A319-4BCB-A975-1A08DD0BACD0}" destId="{03207151-FEF4-4990-BE3E-F2737CE1377A}" srcOrd="0" destOrd="0" parTransId="{68DBC5C7-8DF5-4F5D-9C73-0518F462D73C}" sibTransId="{7549728C-B37E-4F58-B256-BDEEDD0FD4E5}"/>
    <dgm:cxn modelId="{9FEC347C-7317-40E7-8396-AC41B8318763}" type="presOf" srcId="{2264CBE4-D8D1-4AE2-8BA6-833ABF450086}" destId="{C9D673F3-04F6-4102-8513-FDAD3BE583B0}" srcOrd="0" destOrd="0" presId="urn:microsoft.com/office/officeart/2005/8/layout/radial1"/>
    <dgm:cxn modelId="{37E5DC2F-FB94-49C9-86D2-D862594929E1}" type="presOf" srcId="{DF709BD4-0C22-46AB-82E6-916763EA033A}" destId="{0BC60C21-4BA5-45E2-B1E8-600FA886C3D9}" srcOrd="0" destOrd="0" presId="urn:microsoft.com/office/officeart/2005/8/layout/radial1"/>
    <dgm:cxn modelId="{8801B731-ACF0-4F11-A327-9EB4D0A9E977}" type="presOf" srcId="{B4E1780E-4C62-47A8-984C-88C27DA15F61}" destId="{A6707BE8-B21D-4DFB-979A-42FF346A4AEB}" srcOrd="0" destOrd="0" presId="urn:microsoft.com/office/officeart/2005/8/layout/radial1"/>
    <dgm:cxn modelId="{CAD964CF-FC19-4CE6-90BB-1B7113009F5A}" type="presOf" srcId="{C7928BB4-D8E2-4255-80D4-B9AD4574271E}" destId="{A37BC8EF-41A7-4620-85A4-8E1BEFCF4DAC}" srcOrd="0" destOrd="0" presId="urn:microsoft.com/office/officeart/2005/8/layout/radial1"/>
    <dgm:cxn modelId="{1D7ADE33-0EC7-4878-99C8-1CA5E798ABF4}" type="presOf" srcId="{52FCCFE5-294A-4912-A7E6-75D3B0254F72}" destId="{D1BB8A06-1A99-4E95-AAB2-6F293E15FC4E}" srcOrd="1" destOrd="0" presId="urn:microsoft.com/office/officeart/2005/8/layout/radial1"/>
    <dgm:cxn modelId="{BEFFC1DC-0D74-4AD7-87B5-9AAA3C332878}" type="presOf" srcId="{0842BEE5-08A9-4A89-9AE5-101DC02B2ABB}" destId="{334CD606-E044-4DC5-9C2A-7BB8D266F07A}" srcOrd="0" destOrd="0" presId="urn:microsoft.com/office/officeart/2005/8/layout/radial1"/>
    <dgm:cxn modelId="{26DDEE2E-4FB5-4DF5-AC32-2C66213E54AF}" srcId="{03207151-FEF4-4990-BE3E-F2737CE1377A}" destId="{F159C963-CDA7-42CF-8D47-F7B17ECB3A08}" srcOrd="8" destOrd="0" parTransId="{B4E1780E-4C62-47A8-984C-88C27DA15F61}" sibTransId="{198CEA86-4B45-4099-B975-FFD7EBC3EA40}"/>
    <dgm:cxn modelId="{1D22F733-0FB4-486C-A78E-CB422011809C}" type="presOf" srcId="{DE337BA4-DC7E-47FE-A6C4-FD5AFB423F67}" destId="{59ED5906-A12C-4622-8B9A-D2490B221F35}" srcOrd="1" destOrd="0" presId="urn:microsoft.com/office/officeart/2005/8/layout/radial1"/>
    <dgm:cxn modelId="{DA6E7C77-8639-40E0-A405-B0E95781252B}" type="presOf" srcId="{F185F154-5401-4D43-9C67-8755BEC2ED8C}" destId="{DCF863B8-1722-439E-AA4E-A8EF71B9F7D4}" srcOrd="0" destOrd="0" presId="urn:microsoft.com/office/officeart/2005/8/layout/radial1"/>
    <dgm:cxn modelId="{5E19C8AB-A011-439C-ABEB-C9E5DD3C80B2}" type="presOf" srcId="{C7928BB4-D8E2-4255-80D4-B9AD4574271E}" destId="{61F43B06-B692-426B-BA31-99CE3CEF303E}" srcOrd="1" destOrd="0" presId="urn:microsoft.com/office/officeart/2005/8/layout/radial1"/>
    <dgm:cxn modelId="{AD550AA5-18AB-4A60-A726-CCED1B01DB4E}" type="presOf" srcId="{5149E215-23FE-4CE1-95A8-82F7653528D1}" destId="{6DC4BCC6-D968-487B-BDF1-26CBDDE99ACF}" srcOrd="1" destOrd="0" presId="urn:microsoft.com/office/officeart/2005/8/layout/radial1"/>
    <dgm:cxn modelId="{588AF963-47DA-4A8A-80AC-CDE0BF6CC040}" type="presOf" srcId="{10B78F8A-D736-44AA-AF05-5431E9CF8192}" destId="{289B0887-2DCF-4ED7-97E0-AAD84BF6035C}" srcOrd="0" destOrd="0" presId="urn:microsoft.com/office/officeart/2005/8/layout/radial1"/>
    <dgm:cxn modelId="{A7514986-DF0B-4909-8055-3E548AF6D098}" srcId="{03207151-FEF4-4990-BE3E-F2737CE1377A}" destId="{32E7C4B5-4940-4634-A05E-C2471F0DA93D}" srcOrd="7" destOrd="0" parTransId="{2264CBE4-D8D1-4AE2-8BA6-833ABF450086}" sibTransId="{C22D8CC3-135B-4C69-A9EE-5358E55D1220}"/>
    <dgm:cxn modelId="{F896014A-F0B9-42CA-87C8-30B5C6F2E8A2}" srcId="{03207151-FEF4-4990-BE3E-F2737CE1377A}" destId="{F0AFE186-1E06-4600-96EB-3AEBF1FA375D}" srcOrd="3" destOrd="0" parTransId="{52FCCFE5-294A-4912-A7E6-75D3B0254F72}" sibTransId="{E8C04F3D-8D9C-4354-9458-36C1107AC307}"/>
    <dgm:cxn modelId="{686458CB-E8C8-4190-8220-DD3B48AF4794}" type="presParOf" srcId="{6E881BF7-5585-4786-AADD-44CC8C867E16}" destId="{103C2F41-50AD-4FFD-AE33-087E753BE39E}" srcOrd="0" destOrd="0" presId="urn:microsoft.com/office/officeart/2005/8/layout/radial1"/>
    <dgm:cxn modelId="{F1995987-EC6F-4A26-86E5-455F670F844F}" type="presParOf" srcId="{6E881BF7-5585-4786-AADD-44CC8C867E16}" destId="{0BC60C21-4BA5-45E2-B1E8-600FA886C3D9}" srcOrd="1" destOrd="0" presId="urn:microsoft.com/office/officeart/2005/8/layout/radial1"/>
    <dgm:cxn modelId="{D5BC1DDF-302B-4266-93C4-BD0C127BE510}" type="presParOf" srcId="{0BC60C21-4BA5-45E2-B1E8-600FA886C3D9}" destId="{EBB2AE60-006E-4DD0-A392-18219B9CCF41}" srcOrd="0" destOrd="0" presId="urn:microsoft.com/office/officeart/2005/8/layout/radial1"/>
    <dgm:cxn modelId="{436935FB-1CD1-4481-86CB-9334065C8FA7}" type="presParOf" srcId="{6E881BF7-5585-4786-AADD-44CC8C867E16}" destId="{DA5E1558-CB23-4A51-8D2B-3CE5F106C91B}" srcOrd="2" destOrd="0" presId="urn:microsoft.com/office/officeart/2005/8/layout/radial1"/>
    <dgm:cxn modelId="{89E46244-9924-4A66-87FA-5B90DEEFA190}" type="presParOf" srcId="{6E881BF7-5585-4786-AADD-44CC8C867E16}" destId="{509EFBD1-A96E-4E6B-A2BF-DF03706BE910}" srcOrd="3" destOrd="0" presId="urn:microsoft.com/office/officeart/2005/8/layout/radial1"/>
    <dgm:cxn modelId="{4D7A7216-3DF9-4463-B284-1FB0B068C9F9}" type="presParOf" srcId="{509EFBD1-A96E-4E6B-A2BF-DF03706BE910}" destId="{0AAFEFB2-2AB3-4D19-82A5-5C6ADEE35ADB}" srcOrd="0" destOrd="0" presId="urn:microsoft.com/office/officeart/2005/8/layout/radial1"/>
    <dgm:cxn modelId="{B25AE744-84FC-433F-94F9-52189E94782B}" type="presParOf" srcId="{6E881BF7-5585-4786-AADD-44CC8C867E16}" destId="{289B0887-2DCF-4ED7-97E0-AAD84BF6035C}" srcOrd="4" destOrd="0" presId="urn:microsoft.com/office/officeart/2005/8/layout/radial1"/>
    <dgm:cxn modelId="{44E654A6-59C2-418D-85F4-8791EBCAD3B4}" type="presParOf" srcId="{6E881BF7-5585-4786-AADD-44CC8C867E16}" destId="{D6732B21-D5F4-466A-B5EA-C4430C4B8367}" srcOrd="5" destOrd="0" presId="urn:microsoft.com/office/officeart/2005/8/layout/radial1"/>
    <dgm:cxn modelId="{0687B612-94EA-404A-BEBF-C8EB49CC9C67}" type="presParOf" srcId="{D6732B21-D5F4-466A-B5EA-C4430C4B8367}" destId="{6DC4BCC6-D968-487B-BDF1-26CBDDE99ACF}" srcOrd="0" destOrd="0" presId="urn:microsoft.com/office/officeart/2005/8/layout/radial1"/>
    <dgm:cxn modelId="{BD2D6513-D3D9-41DF-ADE6-4296BE2430DD}" type="presParOf" srcId="{6E881BF7-5585-4786-AADD-44CC8C867E16}" destId="{DCF863B8-1722-439E-AA4E-A8EF71B9F7D4}" srcOrd="6" destOrd="0" presId="urn:microsoft.com/office/officeart/2005/8/layout/radial1"/>
    <dgm:cxn modelId="{55C2330B-10EE-4013-BF93-2006D45ABDAB}" type="presParOf" srcId="{6E881BF7-5585-4786-AADD-44CC8C867E16}" destId="{74926C7E-7FBF-410C-9FDA-9C67A8A4024A}" srcOrd="7" destOrd="0" presId="urn:microsoft.com/office/officeart/2005/8/layout/radial1"/>
    <dgm:cxn modelId="{A78624C3-5CDD-463C-92B3-E978BA39C590}" type="presParOf" srcId="{74926C7E-7FBF-410C-9FDA-9C67A8A4024A}" destId="{D1BB8A06-1A99-4E95-AAB2-6F293E15FC4E}" srcOrd="0" destOrd="0" presId="urn:microsoft.com/office/officeart/2005/8/layout/radial1"/>
    <dgm:cxn modelId="{CE488E1C-DA78-4D94-9123-696E7FB9E4C3}" type="presParOf" srcId="{6E881BF7-5585-4786-AADD-44CC8C867E16}" destId="{362D4D7F-505D-44CC-959E-499C8DD0C9FC}" srcOrd="8" destOrd="0" presId="urn:microsoft.com/office/officeart/2005/8/layout/radial1"/>
    <dgm:cxn modelId="{628229A6-BA6B-4754-9BCA-87E5462379E3}" type="presParOf" srcId="{6E881BF7-5585-4786-AADD-44CC8C867E16}" destId="{A37BC8EF-41A7-4620-85A4-8E1BEFCF4DAC}" srcOrd="9" destOrd="0" presId="urn:microsoft.com/office/officeart/2005/8/layout/radial1"/>
    <dgm:cxn modelId="{82E05EC8-0E25-4F7B-83A5-E201E89996FE}" type="presParOf" srcId="{A37BC8EF-41A7-4620-85A4-8E1BEFCF4DAC}" destId="{61F43B06-B692-426B-BA31-99CE3CEF303E}" srcOrd="0" destOrd="0" presId="urn:microsoft.com/office/officeart/2005/8/layout/radial1"/>
    <dgm:cxn modelId="{56B1A25F-4168-4469-A6A6-441C8757E5AA}" type="presParOf" srcId="{6E881BF7-5585-4786-AADD-44CC8C867E16}" destId="{168A72CE-8BD4-4064-B934-DAEE617F2A89}" srcOrd="10" destOrd="0" presId="urn:microsoft.com/office/officeart/2005/8/layout/radial1"/>
    <dgm:cxn modelId="{F5F025BD-A2D1-42F1-8200-EA261F7C34EF}" type="presParOf" srcId="{6E881BF7-5585-4786-AADD-44CC8C867E16}" destId="{9424C3F8-550D-4621-9D37-588F1B5DD09C}" srcOrd="11" destOrd="0" presId="urn:microsoft.com/office/officeart/2005/8/layout/radial1"/>
    <dgm:cxn modelId="{EB36C6A0-EB7C-482D-86F2-E53C9AEBF5FA}" type="presParOf" srcId="{9424C3F8-550D-4621-9D37-588F1B5DD09C}" destId="{70212D7C-A62C-42D1-BEF9-2A1F4B538522}" srcOrd="0" destOrd="0" presId="urn:microsoft.com/office/officeart/2005/8/layout/radial1"/>
    <dgm:cxn modelId="{94607494-54C7-40DF-8464-42ABDE27AD1A}" type="presParOf" srcId="{6E881BF7-5585-4786-AADD-44CC8C867E16}" destId="{D61FE39C-3BF0-43C8-A353-58F93AB1466C}" srcOrd="12" destOrd="0" presId="urn:microsoft.com/office/officeart/2005/8/layout/radial1"/>
    <dgm:cxn modelId="{6056AEF2-AEC7-4C15-8F39-D9F3E71D7F35}" type="presParOf" srcId="{6E881BF7-5585-4786-AADD-44CC8C867E16}" destId="{334CD606-E044-4DC5-9C2A-7BB8D266F07A}" srcOrd="13" destOrd="0" presId="urn:microsoft.com/office/officeart/2005/8/layout/radial1"/>
    <dgm:cxn modelId="{22CE1C2A-3705-4033-A2CF-331EE8D3A309}" type="presParOf" srcId="{334CD606-E044-4DC5-9C2A-7BB8D266F07A}" destId="{E1F6FB3D-21AE-4284-B660-FF4442C00697}" srcOrd="0" destOrd="0" presId="urn:microsoft.com/office/officeart/2005/8/layout/radial1"/>
    <dgm:cxn modelId="{E09E906E-9B7B-4CC6-8757-35ACA5C7AD25}" type="presParOf" srcId="{6E881BF7-5585-4786-AADD-44CC8C867E16}" destId="{4B601A79-175C-461B-88B9-31F60235F268}" srcOrd="14" destOrd="0" presId="urn:microsoft.com/office/officeart/2005/8/layout/radial1"/>
    <dgm:cxn modelId="{AF03447F-D854-4514-82DE-72C521664B14}" type="presParOf" srcId="{6E881BF7-5585-4786-AADD-44CC8C867E16}" destId="{C9D673F3-04F6-4102-8513-FDAD3BE583B0}" srcOrd="15" destOrd="0" presId="urn:microsoft.com/office/officeart/2005/8/layout/radial1"/>
    <dgm:cxn modelId="{8DE54A49-22A9-4ABD-B18E-FFC876CBB7CB}" type="presParOf" srcId="{C9D673F3-04F6-4102-8513-FDAD3BE583B0}" destId="{A966599A-6286-4D0F-A71B-58B8EFE68E93}" srcOrd="0" destOrd="0" presId="urn:microsoft.com/office/officeart/2005/8/layout/radial1"/>
    <dgm:cxn modelId="{795C2D72-B8E7-469A-B1F1-2A87CD46F60D}" type="presParOf" srcId="{6E881BF7-5585-4786-AADD-44CC8C867E16}" destId="{4CC9EC1B-DF24-4DD4-827B-0D876D7B83FC}" srcOrd="16" destOrd="0" presId="urn:microsoft.com/office/officeart/2005/8/layout/radial1"/>
    <dgm:cxn modelId="{C56AB73D-EC7D-430D-BA17-A1E910C1B028}" type="presParOf" srcId="{6E881BF7-5585-4786-AADD-44CC8C867E16}" destId="{A6707BE8-B21D-4DFB-979A-42FF346A4AEB}" srcOrd="17" destOrd="0" presId="urn:microsoft.com/office/officeart/2005/8/layout/radial1"/>
    <dgm:cxn modelId="{2EC6A90D-4FCE-420B-BDC9-9E50E37A3AD3}" type="presParOf" srcId="{A6707BE8-B21D-4DFB-979A-42FF346A4AEB}" destId="{8FE1D64A-3B9E-45D2-AEFD-33E49E45BB33}" srcOrd="0" destOrd="0" presId="urn:microsoft.com/office/officeart/2005/8/layout/radial1"/>
    <dgm:cxn modelId="{6CF2970B-52E0-4E7F-9CE7-2E96FCDA2D3A}" type="presParOf" srcId="{6E881BF7-5585-4786-AADD-44CC8C867E16}" destId="{6B7A2671-8898-474E-BE64-74B73EC52F49}" srcOrd="18" destOrd="0" presId="urn:microsoft.com/office/officeart/2005/8/layout/radial1"/>
    <dgm:cxn modelId="{9DF78222-8E6A-4A47-AE6B-103E146E3934}" type="presParOf" srcId="{6E881BF7-5585-4786-AADD-44CC8C867E16}" destId="{96C3CDBC-8DA9-43FB-94B5-5B65D1A2317E}" srcOrd="19" destOrd="0" presId="urn:microsoft.com/office/officeart/2005/8/layout/radial1"/>
    <dgm:cxn modelId="{A9A5B23A-8CB9-429B-8C10-D8148905C156}" type="presParOf" srcId="{96C3CDBC-8DA9-43FB-94B5-5B65D1A2317E}" destId="{59ED5906-A12C-4622-8B9A-D2490B221F35}" srcOrd="0" destOrd="0" presId="urn:microsoft.com/office/officeart/2005/8/layout/radial1"/>
    <dgm:cxn modelId="{36F88182-B5F0-4A22-B1D1-8C6AC34FAD19}" type="presParOf" srcId="{6E881BF7-5585-4786-AADD-44CC8C867E16}" destId="{D435DF71-BAE2-4E20-A6F1-273460B8F8E9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408104-D9D2-4D98-AFDA-D47ADFDE47C3}">
      <dsp:nvSpPr>
        <dsp:cNvPr id="0" name=""/>
        <dsp:cNvSpPr/>
      </dsp:nvSpPr>
      <dsp:spPr>
        <a:xfrm rot="16200000">
          <a:off x="-668187" y="670090"/>
          <a:ext cx="3207545" cy="1867364"/>
        </a:xfrm>
        <a:prstGeom prst="flowChartManualOperati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689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>
              <a:latin typeface="Calibri Light" panose="020F0302020204030204"/>
            </a:rPr>
            <a:t>Hegemonic</a:t>
          </a:r>
          <a:endParaRPr lang="en-US" sz="17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>
              <a:latin typeface="Calibri Light" panose="020F0302020204030204"/>
            </a:rPr>
            <a:t>Seen as natural</a:t>
          </a:r>
          <a:endParaRPr lang="en-U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>
              <a:latin typeface="Calibri Light" panose="020F0302020204030204"/>
            </a:rPr>
            <a:t>Ideal in a society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err="1">
              <a:latin typeface="Calibri Light" panose="020F0302020204030204"/>
            </a:rPr>
            <a:t>Institutionalised</a:t>
          </a:r>
          <a:endParaRPr lang="en-US" sz="1300" kern="1200" dirty="0" err="1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b="0" kern="1200" dirty="0" smtClean="0">
              <a:latin typeface="Calibri Light" panose="020F0302020204030204" pitchFamily="34" charset="0"/>
              <a:cs typeface="Calibri Light" panose="020F0302020204030204" pitchFamily="34" charset="0"/>
            </a:rPr>
            <a:t>Not likely to be achievable by the majority of men</a:t>
          </a:r>
          <a:endParaRPr lang="en-US" sz="1300" b="0" kern="1200" dirty="0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 rot="5400000">
        <a:off x="1903" y="641509"/>
        <a:ext cx="1867364" cy="1924527"/>
      </dsp:txXfrm>
    </dsp:sp>
    <dsp:sp modelId="{7D8CE57B-65F5-4341-A527-BAFD0F9DC18E}">
      <dsp:nvSpPr>
        <dsp:cNvPr id="0" name=""/>
        <dsp:cNvSpPr/>
      </dsp:nvSpPr>
      <dsp:spPr>
        <a:xfrm rot="16200000">
          <a:off x="1339229" y="670090"/>
          <a:ext cx="3207545" cy="1867364"/>
        </a:xfrm>
        <a:prstGeom prst="flowChartManualOperati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689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>
              <a:latin typeface="Calibri Light" panose="020F0302020204030204"/>
            </a:rPr>
            <a:t>Complicit</a:t>
          </a:r>
          <a:endParaRPr lang="en-US" sz="17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>
              <a:latin typeface="Calibri Light" panose="020F0302020204030204"/>
            </a:rPr>
            <a:t>Where most men fit</a:t>
          </a:r>
          <a:endParaRPr lang="en-U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>
              <a:latin typeface="Calibri Light" panose="020F0302020204030204"/>
            </a:rPr>
            <a:t>Try to achieve the ideal</a:t>
          </a:r>
          <a:endParaRPr lang="en-U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>
              <a:latin typeface="Calibri Light" panose="020F0302020204030204"/>
            </a:rPr>
            <a:t>Uphold the institutions maintaining the hegemonic model</a:t>
          </a:r>
        </a:p>
      </dsp:txBody>
      <dsp:txXfrm rot="5400000">
        <a:off x="2009319" y="641509"/>
        <a:ext cx="1867364" cy="1924527"/>
      </dsp:txXfrm>
    </dsp:sp>
    <dsp:sp modelId="{9B83DCF8-303E-4305-A9EA-19959DE1A224}">
      <dsp:nvSpPr>
        <dsp:cNvPr id="0" name=""/>
        <dsp:cNvSpPr/>
      </dsp:nvSpPr>
      <dsp:spPr>
        <a:xfrm rot="16200000">
          <a:off x="3346647" y="670090"/>
          <a:ext cx="3207545" cy="1867364"/>
        </a:xfrm>
        <a:prstGeom prst="flowChartManualOperati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689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>
              <a:latin typeface="Calibri Light" panose="020F0302020204030204"/>
            </a:rPr>
            <a:t>Marginalised</a:t>
          </a:r>
          <a:endParaRPr lang="en-US" sz="1700" kern="1200" dirty="0" err="1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>
              <a:latin typeface="Calibri Light" panose="020F0302020204030204"/>
            </a:rPr>
            <a:t>Intersection with </a:t>
          </a:r>
          <a:r>
            <a:rPr lang="en-US" sz="1300" kern="1200" dirty="0" err="1">
              <a:latin typeface="Calibri Light" panose="020F0302020204030204"/>
            </a:rPr>
            <a:t>marginalised</a:t>
          </a:r>
          <a:r>
            <a:rPr lang="en-US" sz="1300" kern="1200" dirty="0">
              <a:latin typeface="Calibri Light" panose="020F0302020204030204"/>
            </a:rPr>
            <a:t> groups</a:t>
          </a:r>
          <a:endParaRPr lang="en-U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>
              <a:latin typeface="Calibri Light" panose="020F0302020204030204"/>
            </a:rPr>
            <a:t>Still trying to attain the 'ideal'</a:t>
          </a:r>
          <a:endParaRPr lang="en-U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err="1">
              <a:latin typeface="Calibri Light" panose="020F0302020204030204"/>
            </a:rPr>
            <a:t>Marginalised</a:t>
          </a:r>
          <a:r>
            <a:rPr lang="en-US" sz="1300" kern="1200" dirty="0">
              <a:latin typeface="Calibri Light" panose="020F0302020204030204"/>
            </a:rPr>
            <a:t> identity means this is manifested differently</a:t>
          </a:r>
        </a:p>
      </dsp:txBody>
      <dsp:txXfrm rot="5400000">
        <a:off x="4016737" y="641509"/>
        <a:ext cx="1867364" cy="1924527"/>
      </dsp:txXfrm>
    </dsp:sp>
    <dsp:sp modelId="{DA1F96FC-D28A-472A-B064-1D6E5D6066BC}">
      <dsp:nvSpPr>
        <dsp:cNvPr id="0" name=""/>
        <dsp:cNvSpPr/>
      </dsp:nvSpPr>
      <dsp:spPr>
        <a:xfrm rot="16200000">
          <a:off x="5354064" y="670090"/>
          <a:ext cx="3207545" cy="1867364"/>
        </a:xfrm>
        <a:prstGeom prst="flowChartManualOperati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689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>
              <a:latin typeface="Calibri Light" panose="020F0302020204030204"/>
            </a:rPr>
            <a:t>Subordinate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>
              <a:latin typeface="Calibri Light" panose="020F0302020204030204"/>
            </a:rPr>
            <a:t>How NOT to be a man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>
              <a:latin typeface="Calibri Light" panose="020F0302020204030204"/>
            </a:rPr>
            <a:t>Typically men demonstrating feminine traits</a:t>
          </a:r>
        </a:p>
      </dsp:txBody>
      <dsp:txXfrm rot="5400000">
        <a:off x="6024154" y="641509"/>
        <a:ext cx="1867364" cy="19245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C2F41-50AD-4FFD-AE33-087E753BE39E}">
      <dsp:nvSpPr>
        <dsp:cNvPr id="0" name=""/>
        <dsp:cNvSpPr/>
      </dsp:nvSpPr>
      <dsp:spPr>
        <a:xfrm>
          <a:off x="1372378" y="1601541"/>
          <a:ext cx="2239502" cy="21975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/>
            <a:t>Masculinity</a:t>
          </a:r>
        </a:p>
      </dsp:txBody>
      <dsp:txXfrm>
        <a:off x="1700345" y="1923360"/>
        <a:ext cx="1583568" cy="1553878"/>
      </dsp:txXfrm>
    </dsp:sp>
    <dsp:sp modelId="{0BC60C21-4BA5-45E2-B1E8-600FA886C3D9}">
      <dsp:nvSpPr>
        <dsp:cNvPr id="0" name=""/>
        <dsp:cNvSpPr/>
      </dsp:nvSpPr>
      <dsp:spPr>
        <a:xfrm rot="16200000">
          <a:off x="2243452" y="1334890"/>
          <a:ext cx="497354" cy="35947"/>
        </a:xfrm>
        <a:custGeom>
          <a:avLst/>
          <a:gdLst/>
          <a:ahLst/>
          <a:cxnLst/>
          <a:rect l="0" t="0" r="0" b="0"/>
          <a:pathLst>
            <a:path>
              <a:moveTo>
                <a:pt x="0" y="17973"/>
              </a:moveTo>
              <a:lnTo>
                <a:pt x="497354" y="1797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479696" y="1340430"/>
        <a:ext cx="24867" cy="24867"/>
      </dsp:txXfrm>
    </dsp:sp>
    <dsp:sp modelId="{DA5E1558-CB23-4A51-8D2B-3CE5F106C91B}">
      <dsp:nvSpPr>
        <dsp:cNvPr id="0" name=""/>
        <dsp:cNvSpPr/>
      </dsp:nvSpPr>
      <dsp:spPr>
        <a:xfrm>
          <a:off x="1994434" y="108795"/>
          <a:ext cx="995391" cy="99539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/>
            <a:t>historical location</a:t>
          </a:r>
        </a:p>
      </dsp:txBody>
      <dsp:txXfrm>
        <a:off x="2140206" y="254567"/>
        <a:ext cx="703847" cy="703847"/>
      </dsp:txXfrm>
    </dsp:sp>
    <dsp:sp modelId="{509EFBD1-A96E-4E6B-A2BF-DF03706BE910}">
      <dsp:nvSpPr>
        <dsp:cNvPr id="0" name=""/>
        <dsp:cNvSpPr/>
      </dsp:nvSpPr>
      <dsp:spPr>
        <a:xfrm rot="18360000">
          <a:off x="3041106" y="1589348"/>
          <a:ext cx="490235" cy="35947"/>
        </a:xfrm>
        <a:custGeom>
          <a:avLst/>
          <a:gdLst/>
          <a:ahLst/>
          <a:cxnLst/>
          <a:rect l="0" t="0" r="0" b="0"/>
          <a:pathLst>
            <a:path>
              <a:moveTo>
                <a:pt x="0" y="17973"/>
              </a:moveTo>
              <a:lnTo>
                <a:pt x="490235" y="1797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273968" y="1595066"/>
        <a:ext cx="24511" cy="24511"/>
      </dsp:txXfrm>
    </dsp:sp>
    <dsp:sp modelId="{289B0887-2DCF-4ED7-97E0-AAD84BF6035C}">
      <dsp:nvSpPr>
        <dsp:cNvPr id="0" name=""/>
        <dsp:cNvSpPr/>
      </dsp:nvSpPr>
      <dsp:spPr>
        <a:xfrm>
          <a:off x="3225143" y="508677"/>
          <a:ext cx="995391" cy="99539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/>
            <a:t>age and physique</a:t>
          </a:r>
        </a:p>
      </dsp:txBody>
      <dsp:txXfrm>
        <a:off x="3370915" y="654449"/>
        <a:ext cx="703847" cy="703847"/>
      </dsp:txXfrm>
    </dsp:sp>
    <dsp:sp modelId="{D6732B21-D5F4-466A-B5EA-C4430C4B8367}">
      <dsp:nvSpPr>
        <dsp:cNvPr id="0" name=""/>
        <dsp:cNvSpPr/>
      </dsp:nvSpPr>
      <dsp:spPr>
        <a:xfrm rot="20520000">
          <a:off x="3543412" y="2263020"/>
          <a:ext cx="478418" cy="35947"/>
        </a:xfrm>
        <a:custGeom>
          <a:avLst/>
          <a:gdLst/>
          <a:ahLst/>
          <a:cxnLst/>
          <a:rect l="0" t="0" r="0" b="0"/>
          <a:pathLst>
            <a:path>
              <a:moveTo>
                <a:pt x="0" y="17973"/>
              </a:moveTo>
              <a:lnTo>
                <a:pt x="478418" y="1797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770661" y="2269033"/>
        <a:ext cx="23920" cy="23920"/>
      </dsp:txXfrm>
    </dsp:sp>
    <dsp:sp modelId="{DCF863B8-1722-439E-AA4E-A8EF71B9F7D4}">
      <dsp:nvSpPr>
        <dsp:cNvPr id="0" name=""/>
        <dsp:cNvSpPr/>
      </dsp:nvSpPr>
      <dsp:spPr>
        <a:xfrm>
          <a:off x="3985764" y="1555581"/>
          <a:ext cx="995391" cy="99539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/>
            <a:t>sexual orientation</a:t>
          </a:r>
        </a:p>
      </dsp:txBody>
      <dsp:txXfrm>
        <a:off x="4131536" y="1701353"/>
        <a:ext cx="703847" cy="703847"/>
      </dsp:txXfrm>
    </dsp:sp>
    <dsp:sp modelId="{74926C7E-7FBF-410C-9FDA-9C67A8A4024A}">
      <dsp:nvSpPr>
        <dsp:cNvPr id="0" name=""/>
        <dsp:cNvSpPr/>
      </dsp:nvSpPr>
      <dsp:spPr>
        <a:xfrm rot="1080000">
          <a:off x="3543412" y="3101632"/>
          <a:ext cx="478418" cy="35947"/>
        </a:xfrm>
        <a:custGeom>
          <a:avLst/>
          <a:gdLst/>
          <a:ahLst/>
          <a:cxnLst/>
          <a:rect l="0" t="0" r="0" b="0"/>
          <a:pathLst>
            <a:path>
              <a:moveTo>
                <a:pt x="0" y="17973"/>
              </a:moveTo>
              <a:lnTo>
                <a:pt x="478418" y="1797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770661" y="3107645"/>
        <a:ext cx="23920" cy="23920"/>
      </dsp:txXfrm>
    </dsp:sp>
    <dsp:sp modelId="{362D4D7F-505D-44CC-959E-499C8DD0C9FC}">
      <dsp:nvSpPr>
        <dsp:cNvPr id="0" name=""/>
        <dsp:cNvSpPr/>
      </dsp:nvSpPr>
      <dsp:spPr>
        <a:xfrm>
          <a:off x="3985764" y="2849626"/>
          <a:ext cx="995391" cy="99539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culture </a:t>
          </a:r>
          <a:r>
            <a:rPr lang="en-GB" sz="900" kern="1200" dirty="0"/>
            <a:t>and subculture</a:t>
          </a:r>
        </a:p>
      </dsp:txBody>
      <dsp:txXfrm>
        <a:off x="4131536" y="2995398"/>
        <a:ext cx="703847" cy="703847"/>
      </dsp:txXfrm>
    </dsp:sp>
    <dsp:sp modelId="{A37BC8EF-41A7-4620-85A4-8E1BEFCF4DAC}">
      <dsp:nvSpPr>
        <dsp:cNvPr id="0" name=""/>
        <dsp:cNvSpPr/>
      </dsp:nvSpPr>
      <dsp:spPr>
        <a:xfrm rot="3240000">
          <a:off x="3041106" y="3775304"/>
          <a:ext cx="490235" cy="35947"/>
        </a:xfrm>
        <a:custGeom>
          <a:avLst/>
          <a:gdLst/>
          <a:ahLst/>
          <a:cxnLst/>
          <a:rect l="0" t="0" r="0" b="0"/>
          <a:pathLst>
            <a:path>
              <a:moveTo>
                <a:pt x="0" y="17973"/>
              </a:moveTo>
              <a:lnTo>
                <a:pt x="490235" y="1797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273968" y="3781021"/>
        <a:ext cx="24511" cy="24511"/>
      </dsp:txXfrm>
    </dsp:sp>
    <dsp:sp modelId="{168A72CE-8BD4-4064-B934-DAEE617F2A89}">
      <dsp:nvSpPr>
        <dsp:cNvPr id="0" name=""/>
        <dsp:cNvSpPr/>
      </dsp:nvSpPr>
      <dsp:spPr>
        <a:xfrm>
          <a:off x="3225143" y="3896530"/>
          <a:ext cx="995391" cy="99539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/>
            <a:t>class and occupation</a:t>
          </a:r>
        </a:p>
      </dsp:txBody>
      <dsp:txXfrm>
        <a:off x="3370915" y="4042302"/>
        <a:ext cx="703847" cy="703847"/>
      </dsp:txXfrm>
    </dsp:sp>
    <dsp:sp modelId="{9424C3F8-550D-4621-9D37-588F1B5DD09C}">
      <dsp:nvSpPr>
        <dsp:cNvPr id="0" name=""/>
        <dsp:cNvSpPr/>
      </dsp:nvSpPr>
      <dsp:spPr>
        <a:xfrm rot="5400000">
          <a:off x="2243452" y="4029761"/>
          <a:ext cx="497354" cy="35947"/>
        </a:xfrm>
        <a:custGeom>
          <a:avLst/>
          <a:gdLst/>
          <a:ahLst/>
          <a:cxnLst/>
          <a:rect l="0" t="0" r="0" b="0"/>
          <a:pathLst>
            <a:path>
              <a:moveTo>
                <a:pt x="0" y="17973"/>
              </a:moveTo>
              <a:lnTo>
                <a:pt x="497354" y="1797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479696" y="4035301"/>
        <a:ext cx="24867" cy="24867"/>
      </dsp:txXfrm>
    </dsp:sp>
    <dsp:sp modelId="{D61FE39C-3BF0-43C8-A353-58F93AB1466C}">
      <dsp:nvSpPr>
        <dsp:cNvPr id="0" name=""/>
        <dsp:cNvSpPr/>
      </dsp:nvSpPr>
      <dsp:spPr>
        <a:xfrm>
          <a:off x="1994434" y="4296412"/>
          <a:ext cx="995391" cy="99539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/>
            <a:t>religion and beliefs</a:t>
          </a:r>
        </a:p>
      </dsp:txBody>
      <dsp:txXfrm>
        <a:off x="2140206" y="4442184"/>
        <a:ext cx="703847" cy="703847"/>
      </dsp:txXfrm>
    </dsp:sp>
    <dsp:sp modelId="{334CD606-E044-4DC5-9C2A-7BB8D266F07A}">
      <dsp:nvSpPr>
        <dsp:cNvPr id="0" name=""/>
        <dsp:cNvSpPr/>
      </dsp:nvSpPr>
      <dsp:spPr>
        <a:xfrm rot="7560000">
          <a:off x="1452917" y="3775304"/>
          <a:ext cx="490235" cy="35947"/>
        </a:xfrm>
        <a:custGeom>
          <a:avLst/>
          <a:gdLst/>
          <a:ahLst/>
          <a:cxnLst/>
          <a:rect l="0" t="0" r="0" b="0"/>
          <a:pathLst>
            <a:path>
              <a:moveTo>
                <a:pt x="0" y="17973"/>
              </a:moveTo>
              <a:lnTo>
                <a:pt x="490235" y="1797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1685779" y="3781021"/>
        <a:ext cx="24511" cy="24511"/>
      </dsp:txXfrm>
    </dsp:sp>
    <dsp:sp modelId="{4B601A79-175C-461B-88B9-31F60235F268}">
      <dsp:nvSpPr>
        <dsp:cNvPr id="0" name=""/>
        <dsp:cNvSpPr/>
      </dsp:nvSpPr>
      <dsp:spPr>
        <a:xfrm>
          <a:off x="763724" y="3896530"/>
          <a:ext cx="995391" cy="99539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/>
            <a:t>ethnicity</a:t>
          </a:r>
        </a:p>
      </dsp:txBody>
      <dsp:txXfrm>
        <a:off x="909496" y="4042302"/>
        <a:ext cx="703847" cy="703847"/>
      </dsp:txXfrm>
    </dsp:sp>
    <dsp:sp modelId="{C9D673F3-04F6-4102-8513-FDAD3BE583B0}">
      <dsp:nvSpPr>
        <dsp:cNvPr id="0" name=""/>
        <dsp:cNvSpPr/>
      </dsp:nvSpPr>
      <dsp:spPr>
        <a:xfrm rot="9720000">
          <a:off x="962428" y="3101632"/>
          <a:ext cx="478418" cy="35947"/>
        </a:xfrm>
        <a:custGeom>
          <a:avLst/>
          <a:gdLst/>
          <a:ahLst/>
          <a:cxnLst/>
          <a:rect l="0" t="0" r="0" b="0"/>
          <a:pathLst>
            <a:path>
              <a:moveTo>
                <a:pt x="0" y="17973"/>
              </a:moveTo>
              <a:lnTo>
                <a:pt x="478418" y="1797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1189677" y="3107645"/>
        <a:ext cx="23920" cy="23920"/>
      </dsp:txXfrm>
    </dsp:sp>
    <dsp:sp modelId="{4CC9EC1B-DF24-4DD4-827B-0D876D7B83FC}">
      <dsp:nvSpPr>
        <dsp:cNvPr id="0" name=""/>
        <dsp:cNvSpPr/>
      </dsp:nvSpPr>
      <dsp:spPr>
        <a:xfrm>
          <a:off x="3103" y="2849626"/>
          <a:ext cx="995391" cy="99539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/>
            <a:t>geographical</a:t>
          </a:r>
        </a:p>
      </dsp:txBody>
      <dsp:txXfrm>
        <a:off x="148875" y="2995398"/>
        <a:ext cx="703847" cy="703847"/>
      </dsp:txXfrm>
    </dsp:sp>
    <dsp:sp modelId="{A6707BE8-B21D-4DFB-979A-42FF346A4AEB}">
      <dsp:nvSpPr>
        <dsp:cNvPr id="0" name=""/>
        <dsp:cNvSpPr/>
      </dsp:nvSpPr>
      <dsp:spPr>
        <a:xfrm rot="11880000">
          <a:off x="962428" y="2263020"/>
          <a:ext cx="478418" cy="35947"/>
        </a:xfrm>
        <a:custGeom>
          <a:avLst/>
          <a:gdLst/>
          <a:ahLst/>
          <a:cxnLst/>
          <a:rect l="0" t="0" r="0" b="0"/>
          <a:pathLst>
            <a:path>
              <a:moveTo>
                <a:pt x="0" y="17973"/>
              </a:moveTo>
              <a:lnTo>
                <a:pt x="478418" y="1797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1189677" y="2269033"/>
        <a:ext cx="23920" cy="23920"/>
      </dsp:txXfrm>
    </dsp:sp>
    <dsp:sp modelId="{6B7A2671-8898-474E-BE64-74B73EC52F49}">
      <dsp:nvSpPr>
        <dsp:cNvPr id="0" name=""/>
        <dsp:cNvSpPr/>
      </dsp:nvSpPr>
      <dsp:spPr>
        <a:xfrm>
          <a:off x="3103" y="1555581"/>
          <a:ext cx="995391" cy="99539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/>
            <a:t>status and lifestyle</a:t>
          </a:r>
        </a:p>
      </dsp:txBody>
      <dsp:txXfrm>
        <a:off x="148875" y="1701353"/>
        <a:ext cx="703847" cy="703847"/>
      </dsp:txXfrm>
    </dsp:sp>
    <dsp:sp modelId="{96C3CDBC-8DA9-43FB-94B5-5B65D1A2317E}">
      <dsp:nvSpPr>
        <dsp:cNvPr id="0" name=""/>
        <dsp:cNvSpPr/>
      </dsp:nvSpPr>
      <dsp:spPr>
        <a:xfrm rot="14040000">
          <a:off x="1452917" y="1589348"/>
          <a:ext cx="490235" cy="35947"/>
        </a:xfrm>
        <a:custGeom>
          <a:avLst/>
          <a:gdLst/>
          <a:ahLst/>
          <a:cxnLst/>
          <a:rect l="0" t="0" r="0" b="0"/>
          <a:pathLst>
            <a:path>
              <a:moveTo>
                <a:pt x="0" y="17973"/>
              </a:moveTo>
              <a:lnTo>
                <a:pt x="490235" y="1797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1685779" y="1595066"/>
        <a:ext cx="24511" cy="24511"/>
      </dsp:txXfrm>
    </dsp:sp>
    <dsp:sp modelId="{D435DF71-BAE2-4E20-A6F1-273460B8F8E9}">
      <dsp:nvSpPr>
        <dsp:cNvPr id="0" name=""/>
        <dsp:cNvSpPr/>
      </dsp:nvSpPr>
      <dsp:spPr>
        <a:xfrm>
          <a:off x="763724" y="508677"/>
          <a:ext cx="995391" cy="99539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/>
            <a:t>education</a:t>
          </a:r>
        </a:p>
      </dsp:txBody>
      <dsp:txXfrm>
        <a:off x="909496" y="654449"/>
        <a:ext cx="703847" cy="7038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/>
            </a:lvl1pPr>
          </a:lstStyle>
          <a:p>
            <a:pPr>
              <a:defRPr/>
            </a:pPr>
            <a:fld id="{86D4800B-8753-3B4F-97ED-321E73BD7EDB}" type="datetimeFigureOut">
              <a:rPr lang="fi-FI"/>
              <a:pPr>
                <a:defRPr/>
              </a:pPr>
              <a:t>9.10.2020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8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800" smtClean="0"/>
            </a:lvl1pPr>
          </a:lstStyle>
          <a:p>
            <a:pPr>
              <a:defRPr/>
            </a:pPr>
            <a:fld id="{2AEE3D99-5224-E842-A8E5-E1EB0FE635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8919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smtClean="0"/>
            </a:lvl1pPr>
          </a:lstStyle>
          <a:p>
            <a:pPr>
              <a:defRPr/>
            </a:pPr>
            <a:fld id="{BD7201BD-9C11-AD45-9EF1-CE7B667A450D}" type="datetimeFigureOut">
              <a:rPr lang="fi-FI"/>
              <a:pPr>
                <a:defRPr/>
              </a:pPr>
              <a:t>9.10.2020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8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800" smtClean="0"/>
            </a:lvl1pPr>
          </a:lstStyle>
          <a:p>
            <a:pPr>
              <a:defRPr/>
            </a:pPr>
            <a:fld id="{3405D274-9957-F14C-8EA2-7129B63473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2861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ＭＳ Ｐゴシック" pitchFamily="-7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legohead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000" y="254000"/>
            <a:ext cx="8636000" cy="5905500"/>
          </a:xfrm>
          <a:prstGeom prst="rect">
            <a:avLst/>
          </a:prstGeom>
        </p:spPr>
      </p:pic>
      <p:sp>
        <p:nvSpPr>
          <p:cNvPr id="11" name="Title Placeholder 1"/>
          <p:cNvSpPr>
            <a:spLocks noGrp="1"/>
          </p:cNvSpPr>
          <p:nvPr>
            <p:ph type="ctrTitle" hasCustomPrompt="1"/>
          </p:nvPr>
        </p:nvSpPr>
        <p:spPr>
          <a:xfrm>
            <a:off x="683568" y="2708920"/>
            <a:ext cx="7772400" cy="129614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0"/>
          <a:lstStyle>
            <a:lvl1pPr algn="ctr">
              <a:lnSpc>
                <a:spcPct val="70000"/>
              </a:lnSpc>
              <a:defRPr sz="4800" u="none" cap="all" baseline="0">
                <a:solidFill>
                  <a:schemeClr val="bg1"/>
                </a:solidFill>
                <a:latin typeface="+mj-lt"/>
                <a:ea typeface="ＭＳ Ｐゴシック" charset="0"/>
                <a:cs typeface="Gotham Narrow Bold"/>
              </a:defRPr>
            </a:lvl1pPr>
          </a:lstStyle>
          <a:p>
            <a:pPr lvl="0"/>
            <a:r>
              <a:rPr lang="fi-FI" noProof="0" dirty="0"/>
              <a:t>[</a:t>
            </a:r>
            <a:r>
              <a:rPr lang="fi-FI" noProof="0" dirty="0" err="1"/>
              <a:t>Title</a:t>
            </a:r>
            <a:r>
              <a:rPr lang="fi-FI" noProof="0" dirty="0"/>
              <a:t>]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subTitle" idx="1" hasCustomPrompt="1"/>
          </p:nvPr>
        </p:nvSpPr>
        <p:spPr>
          <a:xfrm>
            <a:off x="685800" y="4267200"/>
            <a:ext cx="7772400" cy="1371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ctr">
              <a:lnSpc>
                <a:spcPct val="90000"/>
              </a:lnSpc>
              <a:spcAft>
                <a:spcPct val="0"/>
              </a:spcAft>
              <a:defRPr b="1" baseline="0">
                <a:solidFill>
                  <a:srgbClr val="FFFFFF"/>
                </a:solidFill>
                <a:latin typeface="+mj-lt"/>
                <a:ea typeface="ＭＳ Ｐゴシック" charset="0"/>
                <a:cs typeface="Gotham Narrow Bold"/>
              </a:defRPr>
            </a:lvl1pPr>
          </a:lstStyle>
          <a:p>
            <a:pPr lvl="0"/>
            <a:r>
              <a:rPr lang="fi-FI" noProof="0" dirty="0"/>
              <a:t>[</a:t>
            </a:r>
            <a:r>
              <a:rPr lang="fi-FI" noProof="0" dirty="0" err="1"/>
              <a:t>Name</a:t>
            </a:r>
            <a:r>
              <a:rPr lang="fi-FI" noProof="0" dirty="0"/>
              <a:t>]</a:t>
            </a:r>
          </a:p>
        </p:txBody>
      </p:sp>
      <p:grpSp>
        <p:nvGrpSpPr>
          <p:cNvPr id="22" name="Ryhmä 21"/>
          <p:cNvGrpSpPr/>
          <p:nvPr userDrawn="1"/>
        </p:nvGrpSpPr>
        <p:grpSpPr bwMode="white">
          <a:xfrm>
            <a:off x="252000" y="250723"/>
            <a:ext cx="2179464" cy="2042651"/>
            <a:chOff x="1311275" y="373063"/>
            <a:chExt cx="6524625" cy="6115050"/>
          </a:xfrm>
          <a:solidFill>
            <a:schemeClr val="bg1"/>
          </a:solidFill>
        </p:grpSpPr>
        <p:sp>
          <p:nvSpPr>
            <p:cNvPr id="18" name="Rectangle 5"/>
            <p:cNvSpPr>
              <a:spLocks noChangeArrowheads="1"/>
            </p:cNvSpPr>
            <p:nvPr userDrawn="1"/>
          </p:nvSpPr>
          <p:spPr bwMode="white">
            <a:xfrm>
              <a:off x="4267200" y="5875338"/>
              <a:ext cx="609600" cy="612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Rectangle 6"/>
            <p:cNvSpPr>
              <a:spLocks noChangeArrowheads="1"/>
            </p:cNvSpPr>
            <p:nvPr userDrawn="1"/>
          </p:nvSpPr>
          <p:spPr bwMode="white">
            <a:xfrm>
              <a:off x="4267200" y="373063"/>
              <a:ext cx="609600" cy="609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white">
            <a:xfrm>
              <a:off x="1311275" y="1436688"/>
              <a:ext cx="6524625" cy="4152900"/>
            </a:xfrm>
            <a:custGeom>
              <a:avLst/>
              <a:gdLst>
                <a:gd name="T0" fmla="*/ 3947 w 4110"/>
                <a:gd name="T1" fmla="*/ 1670 h 2616"/>
                <a:gd name="T2" fmla="*/ 3459 w 4110"/>
                <a:gd name="T3" fmla="*/ 1403 h 2616"/>
                <a:gd name="T4" fmla="*/ 3294 w 4110"/>
                <a:gd name="T5" fmla="*/ 1199 h 2616"/>
                <a:gd name="T6" fmla="*/ 3062 w 4110"/>
                <a:gd name="T7" fmla="*/ 1048 h 2616"/>
                <a:gd name="T8" fmla="*/ 2897 w 4110"/>
                <a:gd name="T9" fmla="*/ 789 h 2616"/>
                <a:gd name="T10" fmla="*/ 2734 w 4110"/>
                <a:gd name="T11" fmla="*/ 314 h 2616"/>
                <a:gd name="T12" fmla="*/ 2417 w 4110"/>
                <a:gd name="T13" fmla="*/ 63 h 2616"/>
                <a:gd name="T14" fmla="*/ 2077 w 4110"/>
                <a:gd name="T15" fmla="*/ 19 h 2616"/>
                <a:gd name="T16" fmla="*/ 2204 w 4110"/>
                <a:gd name="T17" fmla="*/ 197 h 2616"/>
                <a:gd name="T18" fmla="*/ 2175 w 4110"/>
                <a:gd name="T19" fmla="*/ 357 h 2616"/>
                <a:gd name="T20" fmla="*/ 2041 w 4110"/>
                <a:gd name="T21" fmla="*/ 433 h 2616"/>
                <a:gd name="T22" fmla="*/ 1818 w 4110"/>
                <a:gd name="T23" fmla="*/ 362 h 2616"/>
                <a:gd name="T24" fmla="*/ 1518 w 4110"/>
                <a:gd name="T25" fmla="*/ 159 h 2616"/>
                <a:gd name="T26" fmla="*/ 1213 w 4110"/>
                <a:gd name="T27" fmla="*/ 130 h 2616"/>
                <a:gd name="T28" fmla="*/ 1198 w 4110"/>
                <a:gd name="T29" fmla="*/ 209 h 2616"/>
                <a:gd name="T30" fmla="*/ 1401 w 4110"/>
                <a:gd name="T31" fmla="*/ 481 h 2616"/>
                <a:gd name="T32" fmla="*/ 1555 w 4110"/>
                <a:gd name="T33" fmla="*/ 708 h 2616"/>
                <a:gd name="T34" fmla="*/ 1672 w 4110"/>
                <a:gd name="T35" fmla="*/ 796 h 2616"/>
                <a:gd name="T36" fmla="*/ 1405 w 4110"/>
                <a:gd name="T37" fmla="*/ 787 h 2616"/>
                <a:gd name="T38" fmla="*/ 1102 w 4110"/>
                <a:gd name="T39" fmla="*/ 558 h 2616"/>
                <a:gd name="T40" fmla="*/ 821 w 4110"/>
                <a:gd name="T41" fmla="*/ 395 h 2616"/>
                <a:gd name="T42" fmla="*/ 531 w 4110"/>
                <a:gd name="T43" fmla="*/ 426 h 2616"/>
                <a:gd name="T44" fmla="*/ 748 w 4110"/>
                <a:gd name="T45" fmla="*/ 537 h 2616"/>
                <a:gd name="T46" fmla="*/ 762 w 4110"/>
                <a:gd name="T47" fmla="*/ 704 h 2616"/>
                <a:gd name="T48" fmla="*/ 608 w 4110"/>
                <a:gd name="T49" fmla="*/ 689 h 2616"/>
                <a:gd name="T50" fmla="*/ 387 w 4110"/>
                <a:gd name="T51" fmla="*/ 529 h 2616"/>
                <a:gd name="T52" fmla="*/ 103 w 4110"/>
                <a:gd name="T53" fmla="*/ 499 h 2616"/>
                <a:gd name="T54" fmla="*/ 157 w 4110"/>
                <a:gd name="T55" fmla="*/ 597 h 2616"/>
                <a:gd name="T56" fmla="*/ 397 w 4110"/>
                <a:gd name="T57" fmla="*/ 913 h 2616"/>
                <a:gd name="T58" fmla="*/ 578 w 4110"/>
                <a:gd name="T59" fmla="*/ 1190 h 2616"/>
                <a:gd name="T60" fmla="*/ 954 w 4110"/>
                <a:gd name="T61" fmla="*/ 1253 h 2616"/>
                <a:gd name="T62" fmla="*/ 1184 w 4110"/>
                <a:gd name="T63" fmla="*/ 1316 h 2616"/>
                <a:gd name="T64" fmla="*/ 1250 w 4110"/>
                <a:gd name="T65" fmla="*/ 1526 h 2616"/>
                <a:gd name="T66" fmla="*/ 1365 w 4110"/>
                <a:gd name="T67" fmla="*/ 1691 h 2616"/>
                <a:gd name="T68" fmla="*/ 1601 w 4110"/>
                <a:gd name="T69" fmla="*/ 1766 h 2616"/>
                <a:gd name="T70" fmla="*/ 1384 w 4110"/>
                <a:gd name="T71" fmla="*/ 1823 h 2616"/>
                <a:gd name="T72" fmla="*/ 965 w 4110"/>
                <a:gd name="T73" fmla="*/ 1706 h 2616"/>
                <a:gd name="T74" fmla="*/ 971 w 4110"/>
                <a:gd name="T75" fmla="*/ 1890 h 2616"/>
                <a:gd name="T76" fmla="*/ 1173 w 4110"/>
                <a:gd name="T77" fmla="*/ 2136 h 2616"/>
                <a:gd name="T78" fmla="*/ 1534 w 4110"/>
                <a:gd name="T79" fmla="*/ 2226 h 2616"/>
                <a:gd name="T80" fmla="*/ 1883 w 4110"/>
                <a:gd name="T81" fmla="*/ 2182 h 2616"/>
                <a:gd name="T82" fmla="*/ 1985 w 4110"/>
                <a:gd name="T83" fmla="*/ 2299 h 2616"/>
                <a:gd name="T84" fmla="*/ 2154 w 4110"/>
                <a:gd name="T85" fmla="*/ 2418 h 2616"/>
                <a:gd name="T86" fmla="*/ 2476 w 4110"/>
                <a:gd name="T87" fmla="*/ 2413 h 2616"/>
                <a:gd name="T88" fmla="*/ 2797 w 4110"/>
                <a:gd name="T89" fmla="*/ 2585 h 2616"/>
                <a:gd name="T90" fmla="*/ 2803 w 4110"/>
                <a:gd name="T91" fmla="*/ 2395 h 2616"/>
                <a:gd name="T92" fmla="*/ 2594 w 4110"/>
                <a:gd name="T93" fmla="*/ 2119 h 2616"/>
                <a:gd name="T94" fmla="*/ 2403 w 4110"/>
                <a:gd name="T95" fmla="*/ 1960 h 2616"/>
                <a:gd name="T96" fmla="*/ 2426 w 4110"/>
                <a:gd name="T97" fmla="*/ 1890 h 2616"/>
                <a:gd name="T98" fmla="*/ 2663 w 4110"/>
                <a:gd name="T99" fmla="*/ 1996 h 2616"/>
                <a:gd name="T100" fmla="*/ 3012 w 4110"/>
                <a:gd name="T101" fmla="*/ 2088 h 2616"/>
                <a:gd name="T102" fmla="*/ 3156 w 4110"/>
                <a:gd name="T103" fmla="*/ 2125 h 2616"/>
                <a:gd name="T104" fmla="*/ 3035 w 4110"/>
                <a:gd name="T105" fmla="*/ 1900 h 2616"/>
                <a:gd name="T106" fmla="*/ 2837 w 4110"/>
                <a:gd name="T107" fmla="*/ 1698 h 2616"/>
                <a:gd name="T108" fmla="*/ 3185 w 4110"/>
                <a:gd name="T109" fmla="*/ 1746 h 2616"/>
                <a:gd name="T110" fmla="*/ 3440 w 4110"/>
                <a:gd name="T111" fmla="*/ 1741 h 2616"/>
                <a:gd name="T112" fmla="*/ 3596 w 4110"/>
                <a:gd name="T113" fmla="*/ 1842 h 2616"/>
                <a:gd name="T114" fmla="*/ 3951 w 4110"/>
                <a:gd name="T115" fmla="*/ 1816 h 2616"/>
                <a:gd name="T116" fmla="*/ 2246 w 4110"/>
                <a:gd name="T117" fmla="*/ 1449 h 2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110" h="2616">
                  <a:moveTo>
                    <a:pt x="4110" y="1887"/>
                  </a:moveTo>
                  <a:lnTo>
                    <a:pt x="4095" y="1858"/>
                  </a:lnTo>
                  <a:lnTo>
                    <a:pt x="4080" y="1829"/>
                  </a:lnTo>
                  <a:lnTo>
                    <a:pt x="4062" y="1802"/>
                  </a:lnTo>
                  <a:lnTo>
                    <a:pt x="4045" y="1777"/>
                  </a:lnTo>
                  <a:lnTo>
                    <a:pt x="4028" y="1754"/>
                  </a:lnTo>
                  <a:lnTo>
                    <a:pt x="4009" y="1731"/>
                  </a:lnTo>
                  <a:lnTo>
                    <a:pt x="3989" y="1710"/>
                  </a:lnTo>
                  <a:lnTo>
                    <a:pt x="3968" y="1689"/>
                  </a:lnTo>
                  <a:lnTo>
                    <a:pt x="3947" y="1670"/>
                  </a:lnTo>
                  <a:lnTo>
                    <a:pt x="3926" y="1652"/>
                  </a:lnTo>
                  <a:lnTo>
                    <a:pt x="3903" y="1635"/>
                  </a:lnTo>
                  <a:lnTo>
                    <a:pt x="3882" y="1618"/>
                  </a:lnTo>
                  <a:lnTo>
                    <a:pt x="3834" y="1589"/>
                  </a:lnTo>
                  <a:lnTo>
                    <a:pt x="3788" y="1560"/>
                  </a:lnTo>
                  <a:lnTo>
                    <a:pt x="3690" y="1512"/>
                  </a:lnTo>
                  <a:lnTo>
                    <a:pt x="3594" y="1468"/>
                  </a:lnTo>
                  <a:lnTo>
                    <a:pt x="3548" y="1447"/>
                  </a:lnTo>
                  <a:lnTo>
                    <a:pt x="3504" y="1426"/>
                  </a:lnTo>
                  <a:lnTo>
                    <a:pt x="3459" y="1403"/>
                  </a:lnTo>
                  <a:lnTo>
                    <a:pt x="3419" y="1378"/>
                  </a:lnTo>
                  <a:lnTo>
                    <a:pt x="3402" y="1364"/>
                  </a:lnTo>
                  <a:lnTo>
                    <a:pt x="3385" y="1351"/>
                  </a:lnTo>
                  <a:lnTo>
                    <a:pt x="3369" y="1336"/>
                  </a:lnTo>
                  <a:lnTo>
                    <a:pt x="3356" y="1318"/>
                  </a:lnTo>
                  <a:lnTo>
                    <a:pt x="3342" y="1299"/>
                  </a:lnTo>
                  <a:lnTo>
                    <a:pt x="3331" y="1282"/>
                  </a:lnTo>
                  <a:lnTo>
                    <a:pt x="3319" y="1263"/>
                  </a:lnTo>
                  <a:lnTo>
                    <a:pt x="3310" y="1242"/>
                  </a:lnTo>
                  <a:lnTo>
                    <a:pt x="3294" y="1199"/>
                  </a:lnTo>
                  <a:lnTo>
                    <a:pt x="3281" y="1157"/>
                  </a:lnTo>
                  <a:lnTo>
                    <a:pt x="3271" y="1115"/>
                  </a:lnTo>
                  <a:lnTo>
                    <a:pt x="3264" y="1073"/>
                  </a:lnTo>
                  <a:lnTo>
                    <a:pt x="3223" y="1076"/>
                  </a:lnTo>
                  <a:lnTo>
                    <a:pt x="3179" y="1076"/>
                  </a:lnTo>
                  <a:lnTo>
                    <a:pt x="3156" y="1075"/>
                  </a:lnTo>
                  <a:lnTo>
                    <a:pt x="3133" y="1071"/>
                  </a:lnTo>
                  <a:lnTo>
                    <a:pt x="3110" y="1065"/>
                  </a:lnTo>
                  <a:lnTo>
                    <a:pt x="3087" y="1057"/>
                  </a:lnTo>
                  <a:lnTo>
                    <a:pt x="3062" y="1048"/>
                  </a:lnTo>
                  <a:lnTo>
                    <a:pt x="3039" y="1034"/>
                  </a:lnTo>
                  <a:lnTo>
                    <a:pt x="3018" y="1019"/>
                  </a:lnTo>
                  <a:lnTo>
                    <a:pt x="2997" y="1000"/>
                  </a:lnTo>
                  <a:lnTo>
                    <a:pt x="2976" y="979"/>
                  </a:lnTo>
                  <a:lnTo>
                    <a:pt x="2956" y="952"/>
                  </a:lnTo>
                  <a:lnTo>
                    <a:pt x="2939" y="921"/>
                  </a:lnTo>
                  <a:lnTo>
                    <a:pt x="2924" y="886"/>
                  </a:lnTo>
                  <a:lnTo>
                    <a:pt x="2912" y="856"/>
                  </a:lnTo>
                  <a:lnTo>
                    <a:pt x="2905" y="823"/>
                  </a:lnTo>
                  <a:lnTo>
                    <a:pt x="2897" y="789"/>
                  </a:lnTo>
                  <a:lnTo>
                    <a:pt x="2889" y="752"/>
                  </a:lnTo>
                  <a:lnTo>
                    <a:pt x="2874" y="675"/>
                  </a:lnTo>
                  <a:lnTo>
                    <a:pt x="2857" y="593"/>
                  </a:lnTo>
                  <a:lnTo>
                    <a:pt x="2845" y="550"/>
                  </a:lnTo>
                  <a:lnTo>
                    <a:pt x="2834" y="508"/>
                  </a:lnTo>
                  <a:lnTo>
                    <a:pt x="2816" y="464"/>
                  </a:lnTo>
                  <a:lnTo>
                    <a:pt x="2797" y="422"/>
                  </a:lnTo>
                  <a:lnTo>
                    <a:pt x="2776" y="378"/>
                  </a:lnTo>
                  <a:lnTo>
                    <a:pt x="2749" y="335"/>
                  </a:lnTo>
                  <a:lnTo>
                    <a:pt x="2734" y="314"/>
                  </a:lnTo>
                  <a:lnTo>
                    <a:pt x="2718" y="293"/>
                  </a:lnTo>
                  <a:lnTo>
                    <a:pt x="2701" y="272"/>
                  </a:lnTo>
                  <a:lnTo>
                    <a:pt x="2682" y="251"/>
                  </a:lnTo>
                  <a:lnTo>
                    <a:pt x="2647" y="216"/>
                  </a:lnTo>
                  <a:lnTo>
                    <a:pt x="2611" y="184"/>
                  </a:lnTo>
                  <a:lnTo>
                    <a:pt x="2572" y="153"/>
                  </a:lnTo>
                  <a:lnTo>
                    <a:pt x="2534" y="126"/>
                  </a:lnTo>
                  <a:lnTo>
                    <a:pt x="2496" y="101"/>
                  </a:lnTo>
                  <a:lnTo>
                    <a:pt x="2457" y="80"/>
                  </a:lnTo>
                  <a:lnTo>
                    <a:pt x="2417" y="63"/>
                  </a:lnTo>
                  <a:lnTo>
                    <a:pt x="2377" y="46"/>
                  </a:lnTo>
                  <a:lnTo>
                    <a:pt x="2336" y="32"/>
                  </a:lnTo>
                  <a:lnTo>
                    <a:pt x="2296" y="21"/>
                  </a:lnTo>
                  <a:lnTo>
                    <a:pt x="2256" y="13"/>
                  </a:lnTo>
                  <a:lnTo>
                    <a:pt x="2215" y="5"/>
                  </a:lnTo>
                  <a:lnTo>
                    <a:pt x="2175" y="1"/>
                  </a:lnTo>
                  <a:lnTo>
                    <a:pt x="2135" y="0"/>
                  </a:lnTo>
                  <a:lnTo>
                    <a:pt x="2094" y="0"/>
                  </a:lnTo>
                  <a:lnTo>
                    <a:pt x="2054" y="1"/>
                  </a:lnTo>
                  <a:lnTo>
                    <a:pt x="2077" y="19"/>
                  </a:lnTo>
                  <a:lnTo>
                    <a:pt x="2098" y="34"/>
                  </a:lnTo>
                  <a:lnTo>
                    <a:pt x="2117" y="51"/>
                  </a:lnTo>
                  <a:lnTo>
                    <a:pt x="2135" y="71"/>
                  </a:lnTo>
                  <a:lnTo>
                    <a:pt x="2150" y="88"/>
                  </a:lnTo>
                  <a:lnTo>
                    <a:pt x="2163" y="105"/>
                  </a:lnTo>
                  <a:lnTo>
                    <a:pt x="2175" y="124"/>
                  </a:lnTo>
                  <a:lnTo>
                    <a:pt x="2185" y="142"/>
                  </a:lnTo>
                  <a:lnTo>
                    <a:pt x="2192" y="161"/>
                  </a:lnTo>
                  <a:lnTo>
                    <a:pt x="2200" y="178"/>
                  </a:lnTo>
                  <a:lnTo>
                    <a:pt x="2204" y="197"/>
                  </a:lnTo>
                  <a:lnTo>
                    <a:pt x="2208" y="215"/>
                  </a:lnTo>
                  <a:lnTo>
                    <a:pt x="2210" y="232"/>
                  </a:lnTo>
                  <a:lnTo>
                    <a:pt x="2210" y="249"/>
                  </a:lnTo>
                  <a:lnTo>
                    <a:pt x="2208" y="266"/>
                  </a:lnTo>
                  <a:lnTo>
                    <a:pt x="2206" y="284"/>
                  </a:lnTo>
                  <a:lnTo>
                    <a:pt x="2202" y="299"/>
                  </a:lnTo>
                  <a:lnTo>
                    <a:pt x="2198" y="314"/>
                  </a:lnTo>
                  <a:lnTo>
                    <a:pt x="2190" y="330"/>
                  </a:lnTo>
                  <a:lnTo>
                    <a:pt x="2183" y="343"/>
                  </a:lnTo>
                  <a:lnTo>
                    <a:pt x="2175" y="357"/>
                  </a:lnTo>
                  <a:lnTo>
                    <a:pt x="2165" y="370"/>
                  </a:lnTo>
                  <a:lnTo>
                    <a:pt x="2156" y="382"/>
                  </a:lnTo>
                  <a:lnTo>
                    <a:pt x="2144" y="391"/>
                  </a:lnTo>
                  <a:lnTo>
                    <a:pt x="2131" y="401"/>
                  </a:lnTo>
                  <a:lnTo>
                    <a:pt x="2117" y="410"/>
                  </a:lnTo>
                  <a:lnTo>
                    <a:pt x="2104" y="418"/>
                  </a:lnTo>
                  <a:lnTo>
                    <a:pt x="2089" y="424"/>
                  </a:lnTo>
                  <a:lnTo>
                    <a:pt x="2073" y="428"/>
                  </a:lnTo>
                  <a:lnTo>
                    <a:pt x="2058" y="431"/>
                  </a:lnTo>
                  <a:lnTo>
                    <a:pt x="2041" y="433"/>
                  </a:lnTo>
                  <a:lnTo>
                    <a:pt x="2023" y="435"/>
                  </a:lnTo>
                  <a:lnTo>
                    <a:pt x="1998" y="433"/>
                  </a:lnTo>
                  <a:lnTo>
                    <a:pt x="1975" y="431"/>
                  </a:lnTo>
                  <a:lnTo>
                    <a:pt x="1954" y="428"/>
                  </a:lnTo>
                  <a:lnTo>
                    <a:pt x="1933" y="422"/>
                  </a:lnTo>
                  <a:lnTo>
                    <a:pt x="1912" y="414"/>
                  </a:lnTo>
                  <a:lnTo>
                    <a:pt x="1893" y="407"/>
                  </a:lnTo>
                  <a:lnTo>
                    <a:pt x="1874" y="397"/>
                  </a:lnTo>
                  <a:lnTo>
                    <a:pt x="1854" y="385"/>
                  </a:lnTo>
                  <a:lnTo>
                    <a:pt x="1818" y="362"/>
                  </a:lnTo>
                  <a:lnTo>
                    <a:pt x="1781" y="335"/>
                  </a:lnTo>
                  <a:lnTo>
                    <a:pt x="1747" y="307"/>
                  </a:lnTo>
                  <a:lnTo>
                    <a:pt x="1710" y="278"/>
                  </a:lnTo>
                  <a:lnTo>
                    <a:pt x="1672" y="247"/>
                  </a:lnTo>
                  <a:lnTo>
                    <a:pt x="1632" y="220"/>
                  </a:lnTo>
                  <a:lnTo>
                    <a:pt x="1610" y="207"/>
                  </a:lnTo>
                  <a:lnTo>
                    <a:pt x="1589" y="193"/>
                  </a:lnTo>
                  <a:lnTo>
                    <a:pt x="1566" y="180"/>
                  </a:lnTo>
                  <a:lnTo>
                    <a:pt x="1543" y="168"/>
                  </a:lnTo>
                  <a:lnTo>
                    <a:pt x="1518" y="159"/>
                  </a:lnTo>
                  <a:lnTo>
                    <a:pt x="1491" y="149"/>
                  </a:lnTo>
                  <a:lnTo>
                    <a:pt x="1465" y="142"/>
                  </a:lnTo>
                  <a:lnTo>
                    <a:pt x="1436" y="134"/>
                  </a:lnTo>
                  <a:lnTo>
                    <a:pt x="1405" y="128"/>
                  </a:lnTo>
                  <a:lnTo>
                    <a:pt x="1374" y="124"/>
                  </a:lnTo>
                  <a:lnTo>
                    <a:pt x="1342" y="120"/>
                  </a:lnTo>
                  <a:lnTo>
                    <a:pt x="1305" y="120"/>
                  </a:lnTo>
                  <a:lnTo>
                    <a:pt x="1273" y="120"/>
                  </a:lnTo>
                  <a:lnTo>
                    <a:pt x="1242" y="124"/>
                  </a:lnTo>
                  <a:lnTo>
                    <a:pt x="1213" y="130"/>
                  </a:lnTo>
                  <a:lnTo>
                    <a:pt x="1184" y="138"/>
                  </a:lnTo>
                  <a:lnTo>
                    <a:pt x="1159" y="147"/>
                  </a:lnTo>
                  <a:lnTo>
                    <a:pt x="1134" y="157"/>
                  </a:lnTo>
                  <a:lnTo>
                    <a:pt x="1113" y="168"/>
                  </a:lnTo>
                  <a:lnTo>
                    <a:pt x="1092" y="180"/>
                  </a:lnTo>
                  <a:lnTo>
                    <a:pt x="1113" y="182"/>
                  </a:lnTo>
                  <a:lnTo>
                    <a:pt x="1130" y="186"/>
                  </a:lnTo>
                  <a:lnTo>
                    <a:pt x="1150" y="192"/>
                  </a:lnTo>
                  <a:lnTo>
                    <a:pt x="1167" y="195"/>
                  </a:lnTo>
                  <a:lnTo>
                    <a:pt x="1198" y="209"/>
                  </a:lnTo>
                  <a:lnTo>
                    <a:pt x="1226" y="224"/>
                  </a:lnTo>
                  <a:lnTo>
                    <a:pt x="1251" y="243"/>
                  </a:lnTo>
                  <a:lnTo>
                    <a:pt x="1274" y="264"/>
                  </a:lnTo>
                  <a:lnTo>
                    <a:pt x="1296" y="286"/>
                  </a:lnTo>
                  <a:lnTo>
                    <a:pt x="1315" y="311"/>
                  </a:lnTo>
                  <a:lnTo>
                    <a:pt x="1332" y="337"/>
                  </a:lnTo>
                  <a:lnTo>
                    <a:pt x="1347" y="364"/>
                  </a:lnTo>
                  <a:lnTo>
                    <a:pt x="1363" y="391"/>
                  </a:lnTo>
                  <a:lnTo>
                    <a:pt x="1376" y="422"/>
                  </a:lnTo>
                  <a:lnTo>
                    <a:pt x="1401" y="481"/>
                  </a:lnTo>
                  <a:lnTo>
                    <a:pt x="1426" y="541"/>
                  </a:lnTo>
                  <a:lnTo>
                    <a:pt x="1436" y="564"/>
                  </a:lnTo>
                  <a:lnTo>
                    <a:pt x="1447" y="585"/>
                  </a:lnTo>
                  <a:lnTo>
                    <a:pt x="1461" y="606"/>
                  </a:lnTo>
                  <a:lnTo>
                    <a:pt x="1474" y="625"/>
                  </a:lnTo>
                  <a:lnTo>
                    <a:pt x="1488" y="645"/>
                  </a:lnTo>
                  <a:lnTo>
                    <a:pt x="1503" y="662"/>
                  </a:lnTo>
                  <a:lnTo>
                    <a:pt x="1520" y="677"/>
                  </a:lnTo>
                  <a:lnTo>
                    <a:pt x="1538" y="693"/>
                  </a:lnTo>
                  <a:lnTo>
                    <a:pt x="1555" y="708"/>
                  </a:lnTo>
                  <a:lnTo>
                    <a:pt x="1576" y="721"/>
                  </a:lnTo>
                  <a:lnTo>
                    <a:pt x="1595" y="733"/>
                  </a:lnTo>
                  <a:lnTo>
                    <a:pt x="1616" y="744"/>
                  </a:lnTo>
                  <a:lnTo>
                    <a:pt x="1639" y="754"/>
                  </a:lnTo>
                  <a:lnTo>
                    <a:pt x="1662" y="764"/>
                  </a:lnTo>
                  <a:lnTo>
                    <a:pt x="1687" y="771"/>
                  </a:lnTo>
                  <a:lnTo>
                    <a:pt x="1714" y="779"/>
                  </a:lnTo>
                  <a:lnTo>
                    <a:pt x="1703" y="785"/>
                  </a:lnTo>
                  <a:lnTo>
                    <a:pt x="1687" y="790"/>
                  </a:lnTo>
                  <a:lnTo>
                    <a:pt x="1672" y="796"/>
                  </a:lnTo>
                  <a:lnTo>
                    <a:pt x="1651" y="802"/>
                  </a:lnTo>
                  <a:lnTo>
                    <a:pt x="1630" y="806"/>
                  </a:lnTo>
                  <a:lnTo>
                    <a:pt x="1605" y="810"/>
                  </a:lnTo>
                  <a:lnTo>
                    <a:pt x="1578" y="812"/>
                  </a:lnTo>
                  <a:lnTo>
                    <a:pt x="1551" y="812"/>
                  </a:lnTo>
                  <a:lnTo>
                    <a:pt x="1518" y="812"/>
                  </a:lnTo>
                  <a:lnTo>
                    <a:pt x="1490" y="808"/>
                  </a:lnTo>
                  <a:lnTo>
                    <a:pt x="1461" y="802"/>
                  </a:lnTo>
                  <a:lnTo>
                    <a:pt x="1432" y="796"/>
                  </a:lnTo>
                  <a:lnTo>
                    <a:pt x="1405" y="787"/>
                  </a:lnTo>
                  <a:lnTo>
                    <a:pt x="1378" y="777"/>
                  </a:lnTo>
                  <a:lnTo>
                    <a:pt x="1353" y="765"/>
                  </a:lnTo>
                  <a:lnTo>
                    <a:pt x="1328" y="752"/>
                  </a:lnTo>
                  <a:lnTo>
                    <a:pt x="1303" y="737"/>
                  </a:lnTo>
                  <a:lnTo>
                    <a:pt x="1280" y="721"/>
                  </a:lnTo>
                  <a:lnTo>
                    <a:pt x="1257" y="702"/>
                  </a:lnTo>
                  <a:lnTo>
                    <a:pt x="1234" y="685"/>
                  </a:lnTo>
                  <a:lnTo>
                    <a:pt x="1188" y="643"/>
                  </a:lnTo>
                  <a:lnTo>
                    <a:pt x="1142" y="598"/>
                  </a:lnTo>
                  <a:lnTo>
                    <a:pt x="1102" y="558"/>
                  </a:lnTo>
                  <a:lnTo>
                    <a:pt x="1059" y="518"/>
                  </a:lnTo>
                  <a:lnTo>
                    <a:pt x="1036" y="501"/>
                  </a:lnTo>
                  <a:lnTo>
                    <a:pt x="1013" y="483"/>
                  </a:lnTo>
                  <a:lnTo>
                    <a:pt x="990" y="466"/>
                  </a:lnTo>
                  <a:lnTo>
                    <a:pt x="965" y="451"/>
                  </a:lnTo>
                  <a:lnTo>
                    <a:pt x="938" y="435"/>
                  </a:lnTo>
                  <a:lnTo>
                    <a:pt x="912" y="424"/>
                  </a:lnTo>
                  <a:lnTo>
                    <a:pt x="883" y="412"/>
                  </a:lnTo>
                  <a:lnTo>
                    <a:pt x="854" y="403"/>
                  </a:lnTo>
                  <a:lnTo>
                    <a:pt x="821" y="395"/>
                  </a:lnTo>
                  <a:lnTo>
                    <a:pt x="789" y="389"/>
                  </a:lnTo>
                  <a:lnTo>
                    <a:pt x="754" y="385"/>
                  </a:lnTo>
                  <a:lnTo>
                    <a:pt x="718" y="385"/>
                  </a:lnTo>
                  <a:lnTo>
                    <a:pt x="683" y="385"/>
                  </a:lnTo>
                  <a:lnTo>
                    <a:pt x="649" y="389"/>
                  </a:lnTo>
                  <a:lnTo>
                    <a:pt x="620" y="395"/>
                  </a:lnTo>
                  <a:lnTo>
                    <a:pt x="591" y="403"/>
                  </a:lnTo>
                  <a:lnTo>
                    <a:pt x="568" y="410"/>
                  </a:lnTo>
                  <a:lnTo>
                    <a:pt x="547" y="418"/>
                  </a:lnTo>
                  <a:lnTo>
                    <a:pt x="531" y="426"/>
                  </a:lnTo>
                  <a:lnTo>
                    <a:pt x="520" y="433"/>
                  </a:lnTo>
                  <a:lnTo>
                    <a:pt x="562" y="441"/>
                  </a:lnTo>
                  <a:lnTo>
                    <a:pt x="608" y="455"/>
                  </a:lnTo>
                  <a:lnTo>
                    <a:pt x="631" y="464"/>
                  </a:lnTo>
                  <a:lnTo>
                    <a:pt x="652" y="474"/>
                  </a:lnTo>
                  <a:lnTo>
                    <a:pt x="675" y="483"/>
                  </a:lnTo>
                  <a:lnTo>
                    <a:pt x="695" y="495"/>
                  </a:lnTo>
                  <a:lnTo>
                    <a:pt x="716" y="508"/>
                  </a:lnTo>
                  <a:lnTo>
                    <a:pt x="733" y="522"/>
                  </a:lnTo>
                  <a:lnTo>
                    <a:pt x="748" y="537"/>
                  </a:lnTo>
                  <a:lnTo>
                    <a:pt x="764" y="554"/>
                  </a:lnTo>
                  <a:lnTo>
                    <a:pt x="773" y="572"/>
                  </a:lnTo>
                  <a:lnTo>
                    <a:pt x="783" y="591"/>
                  </a:lnTo>
                  <a:lnTo>
                    <a:pt x="789" y="610"/>
                  </a:lnTo>
                  <a:lnTo>
                    <a:pt x="791" y="631"/>
                  </a:lnTo>
                  <a:lnTo>
                    <a:pt x="789" y="648"/>
                  </a:lnTo>
                  <a:lnTo>
                    <a:pt x="785" y="666"/>
                  </a:lnTo>
                  <a:lnTo>
                    <a:pt x="779" y="679"/>
                  </a:lnTo>
                  <a:lnTo>
                    <a:pt x="771" y="693"/>
                  </a:lnTo>
                  <a:lnTo>
                    <a:pt x="762" y="704"/>
                  </a:lnTo>
                  <a:lnTo>
                    <a:pt x="750" y="714"/>
                  </a:lnTo>
                  <a:lnTo>
                    <a:pt x="739" y="719"/>
                  </a:lnTo>
                  <a:lnTo>
                    <a:pt x="723" y="725"/>
                  </a:lnTo>
                  <a:lnTo>
                    <a:pt x="710" y="727"/>
                  </a:lnTo>
                  <a:lnTo>
                    <a:pt x="693" y="727"/>
                  </a:lnTo>
                  <a:lnTo>
                    <a:pt x="677" y="725"/>
                  </a:lnTo>
                  <a:lnTo>
                    <a:pt x="660" y="721"/>
                  </a:lnTo>
                  <a:lnTo>
                    <a:pt x="643" y="714"/>
                  </a:lnTo>
                  <a:lnTo>
                    <a:pt x="626" y="702"/>
                  </a:lnTo>
                  <a:lnTo>
                    <a:pt x="608" y="689"/>
                  </a:lnTo>
                  <a:lnTo>
                    <a:pt x="591" y="673"/>
                  </a:lnTo>
                  <a:lnTo>
                    <a:pt x="572" y="654"/>
                  </a:lnTo>
                  <a:lnTo>
                    <a:pt x="553" y="635"/>
                  </a:lnTo>
                  <a:lnTo>
                    <a:pt x="531" y="618"/>
                  </a:lnTo>
                  <a:lnTo>
                    <a:pt x="508" y="600"/>
                  </a:lnTo>
                  <a:lnTo>
                    <a:pt x="485" y="583"/>
                  </a:lnTo>
                  <a:lnTo>
                    <a:pt x="462" y="568"/>
                  </a:lnTo>
                  <a:lnTo>
                    <a:pt x="439" y="554"/>
                  </a:lnTo>
                  <a:lnTo>
                    <a:pt x="414" y="541"/>
                  </a:lnTo>
                  <a:lnTo>
                    <a:pt x="387" y="529"/>
                  </a:lnTo>
                  <a:lnTo>
                    <a:pt x="361" y="520"/>
                  </a:lnTo>
                  <a:lnTo>
                    <a:pt x="334" y="510"/>
                  </a:lnTo>
                  <a:lnTo>
                    <a:pt x="307" y="503"/>
                  </a:lnTo>
                  <a:lnTo>
                    <a:pt x="278" y="497"/>
                  </a:lnTo>
                  <a:lnTo>
                    <a:pt x="249" y="491"/>
                  </a:lnTo>
                  <a:lnTo>
                    <a:pt x="220" y="489"/>
                  </a:lnTo>
                  <a:lnTo>
                    <a:pt x="192" y="489"/>
                  </a:lnTo>
                  <a:lnTo>
                    <a:pt x="161" y="489"/>
                  </a:lnTo>
                  <a:lnTo>
                    <a:pt x="132" y="493"/>
                  </a:lnTo>
                  <a:lnTo>
                    <a:pt x="103" y="499"/>
                  </a:lnTo>
                  <a:lnTo>
                    <a:pt x="78" y="504"/>
                  </a:lnTo>
                  <a:lnTo>
                    <a:pt x="53" y="514"/>
                  </a:lnTo>
                  <a:lnTo>
                    <a:pt x="32" y="524"/>
                  </a:lnTo>
                  <a:lnTo>
                    <a:pt x="13" y="535"/>
                  </a:lnTo>
                  <a:lnTo>
                    <a:pt x="0" y="547"/>
                  </a:lnTo>
                  <a:lnTo>
                    <a:pt x="34" y="550"/>
                  </a:lnTo>
                  <a:lnTo>
                    <a:pt x="67" y="558"/>
                  </a:lnTo>
                  <a:lnTo>
                    <a:pt x="98" y="570"/>
                  </a:lnTo>
                  <a:lnTo>
                    <a:pt x="128" y="581"/>
                  </a:lnTo>
                  <a:lnTo>
                    <a:pt x="157" y="597"/>
                  </a:lnTo>
                  <a:lnTo>
                    <a:pt x="184" y="616"/>
                  </a:lnTo>
                  <a:lnTo>
                    <a:pt x="211" y="637"/>
                  </a:lnTo>
                  <a:lnTo>
                    <a:pt x="236" y="660"/>
                  </a:lnTo>
                  <a:lnTo>
                    <a:pt x="261" y="687"/>
                  </a:lnTo>
                  <a:lnTo>
                    <a:pt x="284" y="718"/>
                  </a:lnTo>
                  <a:lnTo>
                    <a:pt x="307" y="750"/>
                  </a:lnTo>
                  <a:lnTo>
                    <a:pt x="330" y="785"/>
                  </a:lnTo>
                  <a:lnTo>
                    <a:pt x="353" y="825"/>
                  </a:lnTo>
                  <a:lnTo>
                    <a:pt x="374" y="867"/>
                  </a:lnTo>
                  <a:lnTo>
                    <a:pt x="397" y="913"/>
                  </a:lnTo>
                  <a:lnTo>
                    <a:pt x="418" y="961"/>
                  </a:lnTo>
                  <a:lnTo>
                    <a:pt x="432" y="990"/>
                  </a:lnTo>
                  <a:lnTo>
                    <a:pt x="445" y="1019"/>
                  </a:lnTo>
                  <a:lnTo>
                    <a:pt x="460" y="1046"/>
                  </a:lnTo>
                  <a:lnTo>
                    <a:pt x="476" y="1073"/>
                  </a:lnTo>
                  <a:lnTo>
                    <a:pt x="493" y="1100"/>
                  </a:lnTo>
                  <a:lnTo>
                    <a:pt x="512" y="1124"/>
                  </a:lnTo>
                  <a:lnTo>
                    <a:pt x="531" y="1148"/>
                  </a:lnTo>
                  <a:lnTo>
                    <a:pt x="554" y="1169"/>
                  </a:lnTo>
                  <a:lnTo>
                    <a:pt x="578" y="1190"/>
                  </a:lnTo>
                  <a:lnTo>
                    <a:pt x="604" y="1207"/>
                  </a:lnTo>
                  <a:lnTo>
                    <a:pt x="633" y="1222"/>
                  </a:lnTo>
                  <a:lnTo>
                    <a:pt x="664" y="1236"/>
                  </a:lnTo>
                  <a:lnTo>
                    <a:pt x="698" y="1247"/>
                  </a:lnTo>
                  <a:lnTo>
                    <a:pt x="735" y="1255"/>
                  </a:lnTo>
                  <a:lnTo>
                    <a:pt x="775" y="1261"/>
                  </a:lnTo>
                  <a:lnTo>
                    <a:pt x="818" y="1263"/>
                  </a:lnTo>
                  <a:lnTo>
                    <a:pt x="860" y="1263"/>
                  </a:lnTo>
                  <a:lnTo>
                    <a:pt x="906" y="1257"/>
                  </a:lnTo>
                  <a:lnTo>
                    <a:pt x="954" y="1253"/>
                  </a:lnTo>
                  <a:lnTo>
                    <a:pt x="1000" y="1249"/>
                  </a:lnTo>
                  <a:lnTo>
                    <a:pt x="1025" y="1249"/>
                  </a:lnTo>
                  <a:lnTo>
                    <a:pt x="1048" y="1251"/>
                  </a:lnTo>
                  <a:lnTo>
                    <a:pt x="1071" y="1253"/>
                  </a:lnTo>
                  <a:lnTo>
                    <a:pt x="1092" y="1257"/>
                  </a:lnTo>
                  <a:lnTo>
                    <a:pt x="1113" y="1265"/>
                  </a:lnTo>
                  <a:lnTo>
                    <a:pt x="1134" y="1274"/>
                  </a:lnTo>
                  <a:lnTo>
                    <a:pt x="1154" y="1286"/>
                  </a:lnTo>
                  <a:lnTo>
                    <a:pt x="1171" y="1299"/>
                  </a:lnTo>
                  <a:lnTo>
                    <a:pt x="1184" y="1316"/>
                  </a:lnTo>
                  <a:lnTo>
                    <a:pt x="1198" y="1332"/>
                  </a:lnTo>
                  <a:lnTo>
                    <a:pt x="1207" y="1349"/>
                  </a:lnTo>
                  <a:lnTo>
                    <a:pt x="1215" y="1366"/>
                  </a:lnTo>
                  <a:lnTo>
                    <a:pt x="1223" y="1384"/>
                  </a:lnTo>
                  <a:lnTo>
                    <a:pt x="1228" y="1401"/>
                  </a:lnTo>
                  <a:lnTo>
                    <a:pt x="1232" y="1418"/>
                  </a:lnTo>
                  <a:lnTo>
                    <a:pt x="1236" y="1435"/>
                  </a:lnTo>
                  <a:lnTo>
                    <a:pt x="1242" y="1472"/>
                  </a:lnTo>
                  <a:lnTo>
                    <a:pt x="1248" y="1508"/>
                  </a:lnTo>
                  <a:lnTo>
                    <a:pt x="1250" y="1526"/>
                  </a:lnTo>
                  <a:lnTo>
                    <a:pt x="1255" y="1543"/>
                  </a:lnTo>
                  <a:lnTo>
                    <a:pt x="1259" y="1560"/>
                  </a:lnTo>
                  <a:lnTo>
                    <a:pt x="1267" y="1578"/>
                  </a:lnTo>
                  <a:lnTo>
                    <a:pt x="1276" y="1597"/>
                  </a:lnTo>
                  <a:lnTo>
                    <a:pt x="1288" y="1616"/>
                  </a:lnTo>
                  <a:lnTo>
                    <a:pt x="1299" y="1633"/>
                  </a:lnTo>
                  <a:lnTo>
                    <a:pt x="1313" y="1649"/>
                  </a:lnTo>
                  <a:lnTo>
                    <a:pt x="1328" y="1664"/>
                  </a:lnTo>
                  <a:lnTo>
                    <a:pt x="1346" y="1677"/>
                  </a:lnTo>
                  <a:lnTo>
                    <a:pt x="1365" y="1691"/>
                  </a:lnTo>
                  <a:lnTo>
                    <a:pt x="1386" y="1702"/>
                  </a:lnTo>
                  <a:lnTo>
                    <a:pt x="1407" y="1712"/>
                  </a:lnTo>
                  <a:lnTo>
                    <a:pt x="1432" y="1721"/>
                  </a:lnTo>
                  <a:lnTo>
                    <a:pt x="1457" y="1729"/>
                  </a:lnTo>
                  <a:lnTo>
                    <a:pt x="1486" y="1737"/>
                  </a:lnTo>
                  <a:lnTo>
                    <a:pt x="1514" y="1743"/>
                  </a:lnTo>
                  <a:lnTo>
                    <a:pt x="1547" y="1746"/>
                  </a:lnTo>
                  <a:lnTo>
                    <a:pt x="1580" y="1750"/>
                  </a:lnTo>
                  <a:lnTo>
                    <a:pt x="1616" y="1754"/>
                  </a:lnTo>
                  <a:lnTo>
                    <a:pt x="1601" y="1766"/>
                  </a:lnTo>
                  <a:lnTo>
                    <a:pt x="1584" y="1777"/>
                  </a:lnTo>
                  <a:lnTo>
                    <a:pt x="1564" y="1787"/>
                  </a:lnTo>
                  <a:lnTo>
                    <a:pt x="1545" y="1794"/>
                  </a:lnTo>
                  <a:lnTo>
                    <a:pt x="1524" y="1802"/>
                  </a:lnTo>
                  <a:lnTo>
                    <a:pt x="1503" y="1808"/>
                  </a:lnTo>
                  <a:lnTo>
                    <a:pt x="1480" y="1814"/>
                  </a:lnTo>
                  <a:lnTo>
                    <a:pt x="1457" y="1817"/>
                  </a:lnTo>
                  <a:lnTo>
                    <a:pt x="1434" y="1821"/>
                  </a:lnTo>
                  <a:lnTo>
                    <a:pt x="1409" y="1823"/>
                  </a:lnTo>
                  <a:lnTo>
                    <a:pt x="1384" y="1823"/>
                  </a:lnTo>
                  <a:lnTo>
                    <a:pt x="1359" y="1823"/>
                  </a:lnTo>
                  <a:lnTo>
                    <a:pt x="1309" y="1821"/>
                  </a:lnTo>
                  <a:lnTo>
                    <a:pt x="1257" y="1816"/>
                  </a:lnTo>
                  <a:lnTo>
                    <a:pt x="1207" y="1806"/>
                  </a:lnTo>
                  <a:lnTo>
                    <a:pt x="1157" y="1793"/>
                  </a:lnTo>
                  <a:lnTo>
                    <a:pt x="1109" y="1777"/>
                  </a:lnTo>
                  <a:lnTo>
                    <a:pt x="1063" y="1760"/>
                  </a:lnTo>
                  <a:lnTo>
                    <a:pt x="1021" y="1739"/>
                  </a:lnTo>
                  <a:lnTo>
                    <a:pt x="983" y="1718"/>
                  </a:lnTo>
                  <a:lnTo>
                    <a:pt x="965" y="1706"/>
                  </a:lnTo>
                  <a:lnTo>
                    <a:pt x="950" y="1693"/>
                  </a:lnTo>
                  <a:lnTo>
                    <a:pt x="935" y="1679"/>
                  </a:lnTo>
                  <a:lnTo>
                    <a:pt x="921" y="1668"/>
                  </a:lnTo>
                  <a:lnTo>
                    <a:pt x="923" y="1700"/>
                  </a:lnTo>
                  <a:lnTo>
                    <a:pt x="927" y="1733"/>
                  </a:lnTo>
                  <a:lnTo>
                    <a:pt x="933" y="1766"/>
                  </a:lnTo>
                  <a:lnTo>
                    <a:pt x="940" y="1798"/>
                  </a:lnTo>
                  <a:lnTo>
                    <a:pt x="948" y="1829"/>
                  </a:lnTo>
                  <a:lnTo>
                    <a:pt x="960" y="1860"/>
                  </a:lnTo>
                  <a:lnTo>
                    <a:pt x="971" y="1890"/>
                  </a:lnTo>
                  <a:lnTo>
                    <a:pt x="985" y="1919"/>
                  </a:lnTo>
                  <a:lnTo>
                    <a:pt x="998" y="1948"/>
                  </a:lnTo>
                  <a:lnTo>
                    <a:pt x="1015" y="1975"/>
                  </a:lnTo>
                  <a:lnTo>
                    <a:pt x="1033" y="2002"/>
                  </a:lnTo>
                  <a:lnTo>
                    <a:pt x="1052" y="2027"/>
                  </a:lnTo>
                  <a:lnTo>
                    <a:pt x="1073" y="2052"/>
                  </a:lnTo>
                  <a:lnTo>
                    <a:pt x="1096" y="2075"/>
                  </a:lnTo>
                  <a:lnTo>
                    <a:pt x="1121" y="2096"/>
                  </a:lnTo>
                  <a:lnTo>
                    <a:pt x="1146" y="2117"/>
                  </a:lnTo>
                  <a:lnTo>
                    <a:pt x="1173" y="2136"/>
                  </a:lnTo>
                  <a:lnTo>
                    <a:pt x="1202" y="2153"/>
                  </a:lnTo>
                  <a:lnTo>
                    <a:pt x="1232" y="2169"/>
                  </a:lnTo>
                  <a:lnTo>
                    <a:pt x="1265" y="2182"/>
                  </a:lnTo>
                  <a:lnTo>
                    <a:pt x="1298" y="2196"/>
                  </a:lnTo>
                  <a:lnTo>
                    <a:pt x="1334" y="2205"/>
                  </a:lnTo>
                  <a:lnTo>
                    <a:pt x="1370" y="2215"/>
                  </a:lnTo>
                  <a:lnTo>
                    <a:pt x="1409" y="2221"/>
                  </a:lnTo>
                  <a:lnTo>
                    <a:pt x="1447" y="2224"/>
                  </a:lnTo>
                  <a:lnTo>
                    <a:pt x="1490" y="2226"/>
                  </a:lnTo>
                  <a:lnTo>
                    <a:pt x="1534" y="2226"/>
                  </a:lnTo>
                  <a:lnTo>
                    <a:pt x="1578" y="2224"/>
                  </a:lnTo>
                  <a:lnTo>
                    <a:pt x="1624" y="2219"/>
                  </a:lnTo>
                  <a:lnTo>
                    <a:pt x="1672" y="2213"/>
                  </a:lnTo>
                  <a:lnTo>
                    <a:pt x="1722" y="2201"/>
                  </a:lnTo>
                  <a:lnTo>
                    <a:pt x="1772" y="2190"/>
                  </a:lnTo>
                  <a:lnTo>
                    <a:pt x="1808" y="2182"/>
                  </a:lnTo>
                  <a:lnTo>
                    <a:pt x="1839" y="2178"/>
                  </a:lnTo>
                  <a:lnTo>
                    <a:pt x="1854" y="2178"/>
                  </a:lnTo>
                  <a:lnTo>
                    <a:pt x="1870" y="2180"/>
                  </a:lnTo>
                  <a:lnTo>
                    <a:pt x="1883" y="2182"/>
                  </a:lnTo>
                  <a:lnTo>
                    <a:pt x="1897" y="2186"/>
                  </a:lnTo>
                  <a:lnTo>
                    <a:pt x="1908" y="2192"/>
                  </a:lnTo>
                  <a:lnTo>
                    <a:pt x="1920" y="2199"/>
                  </a:lnTo>
                  <a:lnTo>
                    <a:pt x="1931" y="2207"/>
                  </a:lnTo>
                  <a:lnTo>
                    <a:pt x="1941" y="2217"/>
                  </a:lnTo>
                  <a:lnTo>
                    <a:pt x="1950" y="2228"/>
                  </a:lnTo>
                  <a:lnTo>
                    <a:pt x="1960" y="2244"/>
                  </a:lnTo>
                  <a:lnTo>
                    <a:pt x="1968" y="2259"/>
                  </a:lnTo>
                  <a:lnTo>
                    <a:pt x="1975" y="2276"/>
                  </a:lnTo>
                  <a:lnTo>
                    <a:pt x="1985" y="2299"/>
                  </a:lnTo>
                  <a:lnTo>
                    <a:pt x="1996" y="2320"/>
                  </a:lnTo>
                  <a:lnTo>
                    <a:pt x="2010" y="2340"/>
                  </a:lnTo>
                  <a:lnTo>
                    <a:pt x="2025" y="2357"/>
                  </a:lnTo>
                  <a:lnTo>
                    <a:pt x="2041" y="2370"/>
                  </a:lnTo>
                  <a:lnTo>
                    <a:pt x="2058" y="2384"/>
                  </a:lnTo>
                  <a:lnTo>
                    <a:pt x="2075" y="2393"/>
                  </a:lnTo>
                  <a:lnTo>
                    <a:pt x="2094" y="2403"/>
                  </a:lnTo>
                  <a:lnTo>
                    <a:pt x="2114" y="2409"/>
                  </a:lnTo>
                  <a:lnTo>
                    <a:pt x="2133" y="2414"/>
                  </a:lnTo>
                  <a:lnTo>
                    <a:pt x="2154" y="2418"/>
                  </a:lnTo>
                  <a:lnTo>
                    <a:pt x="2175" y="2420"/>
                  </a:lnTo>
                  <a:lnTo>
                    <a:pt x="2196" y="2420"/>
                  </a:lnTo>
                  <a:lnTo>
                    <a:pt x="2217" y="2420"/>
                  </a:lnTo>
                  <a:lnTo>
                    <a:pt x="2238" y="2420"/>
                  </a:lnTo>
                  <a:lnTo>
                    <a:pt x="2259" y="2418"/>
                  </a:lnTo>
                  <a:lnTo>
                    <a:pt x="2307" y="2413"/>
                  </a:lnTo>
                  <a:lnTo>
                    <a:pt x="2354" y="2409"/>
                  </a:lnTo>
                  <a:lnTo>
                    <a:pt x="2396" y="2409"/>
                  </a:lnTo>
                  <a:lnTo>
                    <a:pt x="2438" y="2411"/>
                  </a:lnTo>
                  <a:lnTo>
                    <a:pt x="2476" y="2413"/>
                  </a:lnTo>
                  <a:lnTo>
                    <a:pt x="2515" y="2418"/>
                  </a:lnTo>
                  <a:lnTo>
                    <a:pt x="2549" y="2428"/>
                  </a:lnTo>
                  <a:lnTo>
                    <a:pt x="2584" y="2438"/>
                  </a:lnTo>
                  <a:lnTo>
                    <a:pt x="2618" y="2451"/>
                  </a:lnTo>
                  <a:lnTo>
                    <a:pt x="2649" y="2466"/>
                  </a:lnTo>
                  <a:lnTo>
                    <a:pt x="2680" y="2485"/>
                  </a:lnTo>
                  <a:lnTo>
                    <a:pt x="2711" y="2505"/>
                  </a:lnTo>
                  <a:lnTo>
                    <a:pt x="2739" y="2530"/>
                  </a:lnTo>
                  <a:lnTo>
                    <a:pt x="2768" y="2555"/>
                  </a:lnTo>
                  <a:lnTo>
                    <a:pt x="2797" y="2585"/>
                  </a:lnTo>
                  <a:lnTo>
                    <a:pt x="2826" y="2616"/>
                  </a:lnTo>
                  <a:lnTo>
                    <a:pt x="2828" y="2589"/>
                  </a:lnTo>
                  <a:lnTo>
                    <a:pt x="2830" y="2562"/>
                  </a:lnTo>
                  <a:lnTo>
                    <a:pt x="2828" y="2537"/>
                  </a:lnTo>
                  <a:lnTo>
                    <a:pt x="2828" y="2510"/>
                  </a:lnTo>
                  <a:lnTo>
                    <a:pt x="2824" y="2487"/>
                  </a:lnTo>
                  <a:lnTo>
                    <a:pt x="2820" y="2462"/>
                  </a:lnTo>
                  <a:lnTo>
                    <a:pt x="2816" y="2439"/>
                  </a:lnTo>
                  <a:lnTo>
                    <a:pt x="2809" y="2416"/>
                  </a:lnTo>
                  <a:lnTo>
                    <a:pt x="2803" y="2395"/>
                  </a:lnTo>
                  <a:lnTo>
                    <a:pt x="2795" y="2374"/>
                  </a:lnTo>
                  <a:lnTo>
                    <a:pt x="2786" y="2353"/>
                  </a:lnTo>
                  <a:lnTo>
                    <a:pt x="2776" y="2334"/>
                  </a:lnTo>
                  <a:lnTo>
                    <a:pt x="2755" y="2295"/>
                  </a:lnTo>
                  <a:lnTo>
                    <a:pt x="2732" y="2261"/>
                  </a:lnTo>
                  <a:lnTo>
                    <a:pt x="2707" y="2226"/>
                  </a:lnTo>
                  <a:lnTo>
                    <a:pt x="2680" y="2198"/>
                  </a:lnTo>
                  <a:lnTo>
                    <a:pt x="2651" y="2169"/>
                  </a:lnTo>
                  <a:lnTo>
                    <a:pt x="2622" y="2144"/>
                  </a:lnTo>
                  <a:lnTo>
                    <a:pt x="2594" y="2119"/>
                  </a:lnTo>
                  <a:lnTo>
                    <a:pt x="2567" y="2098"/>
                  </a:lnTo>
                  <a:lnTo>
                    <a:pt x="2540" y="2080"/>
                  </a:lnTo>
                  <a:lnTo>
                    <a:pt x="2513" y="2063"/>
                  </a:lnTo>
                  <a:lnTo>
                    <a:pt x="2490" y="2048"/>
                  </a:lnTo>
                  <a:lnTo>
                    <a:pt x="2471" y="2032"/>
                  </a:lnTo>
                  <a:lnTo>
                    <a:pt x="2453" y="2019"/>
                  </a:lnTo>
                  <a:lnTo>
                    <a:pt x="2438" y="2004"/>
                  </a:lnTo>
                  <a:lnTo>
                    <a:pt x="2425" y="1988"/>
                  </a:lnTo>
                  <a:lnTo>
                    <a:pt x="2413" y="1973"/>
                  </a:lnTo>
                  <a:lnTo>
                    <a:pt x="2403" y="1960"/>
                  </a:lnTo>
                  <a:lnTo>
                    <a:pt x="2396" y="1944"/>
                  </a:lnTo>
                  <a:lnTo>
                    <a:pt x="2390" y="1931"/>
                  </a:lnTo>
                  <a:lnTo>
                    <a:pt x="2384" y="1915"/>
                  </a:lnTo>
                  <a:lnTo>
                    <a:pt x="2380" y="1902"/>
                  </a:lnTo>
                  <a:lnTo>
                    <a:pt x="2377" y="1888"/>
                  </a:lnTo>
                  <a:lnTo>
                    <a:pt x="2375" y="1862"/>
                  </a:lnTo>
                  <a:lnTo>
                    <a:pt x="2373" y="1837"/>
                  </a:lnTo>
                  <a:lnTo>
                    <a:pt x="2390" y="1856"/>
                  </a:lnTo>
                  <a:lnTo>
                    <a:pt x="2407" y="1873"/>
                  </a:lnTo>
                  <a:lnTo>
                    <a:pt x="2426" y="1890"/>
                  </a:lnTo>
                  <a:lnTo>
                    <a:pt x="2446" y="1906"/>
                  </a:lnTo>
                  <a:lnTo>
                    <a:pt x="2467" y="1919"/>
                  </a:lnTo>
                  <a:lnTo>
                    <a:pt x="2486" y="1931"/>
                  </a:lnTo>
                  <a:lnTo>
                    <a:pt x="2507" y="1942"/>
                  </a:lnTo>
                  <a:lnTo>
                    <a:pt x="2528" y="1954"/>
                  </a:lnTo>
                  <a:lnTo>
                    <a:pt x="2549" y="1963"/>
                  </a:lnTo>
                  <a:lnTo>
                    <a:pt x="2572" y="1971"/>
                  </a:lnTo>
                  <a:lnTo>
                    <a:pt x="2594" y="1979"/>
                  </a:lnTo>
                  <a:lnTo>
                    <a:pt x="2617" y="1986"/>
                  </a:lnTo>
                  <a:lnTo>
                    <a:pt x="2663" y="1996"/>
                  </a:lnTo>
                  <a:lnTo>
                    <a:pt x="2709" y="2004"/>
                  </a:lnTo>
                  <a:lnTo>
                    <a:pt x="2747" y="2009"/>
                  </a:lnTo>
                  <a:lnTo>
                    <a:pt x="2786" y="2017"/>
                  </a:lnTo>
                  <a:lnTo>
                    <a:pt x="2822" y="2025"/>
                  </a:lnTo>
                  <a:lnTo>
                    <a:pt x="2858" y="2032"/>
                  </a:lnTo>
                  <a:lnTo>
                    <a:pt x="2891" y="2042"/>
                  </a:lnTo>
                  <a:lnTo>
                    <a:pt x="2924" y="2052"/>
                  </a:lnTo>
                  <a:lnTo>
                    <a:pt x="2954" y="2063"/>
                  </a:lnTo>
                  <a:lnTo>
                    <a:pt x="2983" y="2075"/>
                  </a:lnTo>
                  <a:lnTo>
                    <a:pt x="3012" y="2088"/>
                  </a:lnTo>
                  <a:lnTo>
                    <a:pt x="3037" y="2102"/>
                  </a:lnTo>
                  <a:lnTo>
                    <a:pt x="3062" y="2117"/>
                  </a:lnTo>
                  <a:lnTo>
                    <a:pt x="3085" y="2134"/>
                  </a:lnTo>
                  <a:lnTo>
                    <a:pt x="3106" y="2151"/>
                  </a:lnTo>
                  <a:lnTo>
                    <a:pt x="3125" y="2169"/>
                  </a:lnTo>
                  <a:lnTo>
                    <a:pt x="3143" y="2188"/>
                  </a:lnTo>
                  <a:lnTo>
                    <a:pt x="3160" y="2209"/>
                  </a:lnTo>
                  <a:lnTo>
                    <a:pt x="3160" y="2180"/>
                  </a:lnTo>
                  <a:lnTo>
                    <a:pt x="3160" y="2151"/>
                  </a:lnTo>
                  <a:lnTo>
                    <a:pt x="3156" y="2125"/>
                  </a:lnTo>
                  <a:lnTo>
                    <a:pt x="3152" y="2100"/>
                  </a:lnTo>
                  <a:lnTo>
                    <a:pt x="3146" y="2075"/>
                  </a:lnTo>
                  <a:lnTo>
                    <a:pt x="3139" y="2052"/>
                  </a:lnTo>
                  <a:lnTo>
                    <a:pt x="3129" y="2029"/>
                  </a:lnTo>
                  <a:lnTo>
                    <a:pt x="3120" y="2008"/>
                  </a:lnTo>
                  <a:lnTo>
                    <a:pt x="3106" y="1988"/>
                  </a:lnTo>
                  <a:lnTo>
                    <a:pt x="3095" y="1969"/>
                  </a:lnTo>
                  <a:lnTo>
                    <a:pt x="3081" y="1950"/>
                  </a:lnTo>
                  <a:lnTo>
                    <a:pt x="3066" y="1933"/>
                  </a:lnTo>
                  <a:lnTo>
                    <a:pt x="3035" y="1900"/>
                  </a:lnTo>
                  <a:lnTo>
                    <a:pt x="3004" y="1871"/>
                  </a:lnTo>
                  <a:lnTo>
                    <a:pt x="2937" y="1817"/>
                  </a:lnTo>
                  <a:lnTo>
                    <a:pt x="2876" y="1769"/>
                  </a:lnTo>
                  <a:lnTo>
                    <a:pt x="2849" y="1746"/>
                  </a:lnTo>
                  <a:lnTo>
                    <a:pt x="2828" y="1721"/>
                  </a:lnTo>
                  <a:lnTo>
                    <a:pt x="2818" y="1710"/>
                  </a:lnTo>
                  <a:lnTo>
                    <a:pt x="2810" y="1698"/>
                  </a:lnTo>
                  <a:lnTo>
                    <a:pt x="2803" y="1685"/>
                  </a:lnTo>
                  <a:lnTo>
                    <a:pt x="2799" y="1673"/>
                  </a:lnTo>
                  <a:lnTo>
                    <a:pt x="2837" y="1698"/>
                  </a:lnTo>
                  <a:lnTo>
                    <a:pt x="2876" y="1718"/>
                  </a:lnTo>
                  <a:lnTo>
                    <a:pt x="2910" y="1735"/>
                  </a:lnTo>
                  <a:lnTo>
                    <a:pt x="2947" y="1746"/>
                  </a:lnTo>
                  <a:lnTo>
                    <a:pt x="2983" y="1756"/>
                  </a:lnTo>
                  <a:lnTo>
                    <a:pt x="3020" y="1760"/>
                  </a:lnTo>
                  <a:lnTo>
                    <a:pt x="3058" y="1762"/>
                  </a:lnTo>
                  <a:lnTo>
                    <a:pt x="3098" y="1760"/>
                  </a:lnTo>
                  <a:lnTo>
                    <a:pt x="3125" y="1758"/>
                  </a:lnTo>
                  <a:lnTo>
                    <a:pt x="3156" y="1752"/>
                  </a:lnTo>
                  <a:lnTo>
                    <a:pt x="3185" y="1746"/>
                  </a:lnTo>
                  <a:lnTo>
                    <a:pt x="3216" y="1739"/>
                  </a:lnTo>
                  <a:lnTo>
                    <a:pt x="3244" y="1733"/>
                  </a:lnTo>
                  <a:lnTo>
                    <a:pt x="3275" y="1727"/>
                  </a:lnTo>
                  <a:lnTo>
                    <a:pt x="3306" y="1723"/>
                  </a:lnTo>
                  <a:lnTo>
                    <a:pt x="3337" y="1721"/>
                  </a:lnTo>
                  <a:lnTo>
                    <a:pt x="3367" y="1721"/>
                  </a:lnTo>
                  <a:lnTo>
                    <a:pt x="3396" y="1725"/>
                  </a:lnTo>
                  <a:lnTo>
                    <a:pt x="3411" y="1729"/>
                  </a:lnTo>
                  <a:lnTo>
                    <a:pt x="3427" y="1735"/>
                  </a:lnTo>
                  <a:lnTo>
                    <a:pt x="3440" y="1741"/>
                  </a:lnTo>
                  <a:lnTo>
                    <a:pt x="3456" y="1746"/>
                  </a:lnTo>
                  <a:lnTo>
                    <a:pt x="3469" y="1756"/>
                  </a:lnTo>
                  <a:lnTo>
                    <a:pt x="3484" y="1766"/>
                  </a:lnTo>
                  <a:lnTo>
                    <a:pt x="3498" y="1777"/>
                  </a:lnTo>
                  <a:lnTo>
                    <a:pt x="3511" y="1791"/>
                  </a:lnTo>
                  <a:lnTo>
                    <a:pt x="3525" y="1806"/>
                  </a:lnTo>
                  <a:lnTo>
                    <a:pt x="3538" y="1823"/>
                  </a:lnTo>
                  <a:lnTo>
                    <a:pt x="3552" y="1840"/>
                  </a:lnTo>
                  <a:lnTo>
                    <a:pt x="3563" y="1862"/>
                  </a:lnTo>
                  <a:lnTo>
                    <a:pt x="3596" y="1842"/>
                  </a:lnTo>
                  <a:lnTo>
                    <a:pt x="3630" y="1827"/>
                  </a:lnTo>
                  <a:lnTo>
                    <a:pt x="3665" y="1814"/>
                  </a:lnTo>
                  <a:lnTo>
                    <a:pt x="3699" y="1804"/>
                  </a:lnTo>
                  <a:lnTo>
                    <a:pt x="3736" y="1798"/>
                  </a:lnTo>
                  <a:lnTo>
                    <a:pt x="3772" y="1794"/>
                  </a:lnTo>
                  <a:lnTo>
                    <a:pt x="3809" y="1794"/>
                  </a:lnTo>
                  <a:lnTo>
                    <a:pt x="3843" y="1796"/>
                  </a:lnTo>
                  <a:lnTo>
                    <a:pt x="3880" y="1800"/>
                  </a:lnTo>
                  <a:lnTo>
                    <a:pt x="3916" y="1808"/>
                  </a:lnTo>
                  <a:lnTo>
                    <a:pt x="3951" y="1816"/>
                  </a:lnTo>
                  <a:lnTo>
                    <a:pt x="3986" y="1827"/>
                  </a:lnTo>
                  <a:lnTo>
                    <a:pt x="4018" y="1839"/>
                  </a:lnTo>
                  <a:lnTo>
                    <a:pt x="4051" y="1854"/>
                  </a:lnTo>
                  <a:lnTo>
                    <a:pt x="4080" y="1869"/>
                  </a:lnTo>
                  <a:lnTo>
                    <a:pt x="4110" y="1887"/>
                  </a:lnTo>
                  <a:close/>
                  <a:moveTo>
                    <a:pt x="2246" y="1449"/>
                  </a:moveTo>
                  <a:lnTo>
                    <a:pt x="1862" y="1449"/>
                  </a:lnTo>
                  <a:lnTo>
                    <a:pt x="1862" y="1063"/>
                  </a:lnTo>
                  <a:lnTo>
                    <a:pt x="2246" y="1063"/>
                  </a:lnTo>
                  <a:lnTo>
                    <a:pt x="2246" y="14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7" name="Päivämäärän paikkamerkki 1"/>
          <p:cNvSpPr>
            <a:spLocks noGrp="1"/>
          </p:cNvSpPr>
          <p:nvPr>
            <p:ph type="dt" sz="half" idx="10"/>
          </p:nvPr>
        </p:nvSpPr>
        <p:spPr>
          <a:xfrm rot="16200000">
            <a:off x="-215900" y="5473700"/>
            <a:ext cx="685800" cy="254000"/>
          </a:xfrm>
        </p:spPr>
        <p:txBody>
          <a:bodyPr/>
          <a:lstStyle/>
          <a:p>
            <a:pPr>
              <a:defRPr/>
            </a:pPr>
            <a:r>
              <a:rPr lang="fi-FI" smtClean="0"/>
              <a:t>8.10.2020 Ancient and Medieval Middle East seminar, University of Helsinki</a:t>
            </a:r>
            <a:endParaRPr lang="fi-FI" dirty="0"/>
          </a:p>
        </p:txBody>
      </p:sp>
      <p:sp>
        <p:nvSpPr>
          <p:cNvPr id="28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-1240" y="4767760"/>
            <a:ext cx="255240" cy="216024"/>
          </a:xfrm>
        </p:spPr>
        <p:txBody>
          <a:bodyPr/>
          <a:lstStyle/>
          <a:p>
            <a:pPr>
              <a:defRPr/>
            </a:pPr>
            <a:fld id="{4669315E-5A66-CF44-AE5D-C333B2F730C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0577788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2195737" y="692696"/>
            <a:ext cx="6624736" cy="1249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>
              <a:defRPr sz="4000"/>
            </a:lvl1pPr>
          </a:lstStyle>
          <a:p>
            <a:pPr lvl="0"/>
            <a:r>
              <a:rPr lang="fi-FI" dirty="0"/>
              <a:t>CLICK TO ADD TITLE</a:t>
            </a:r>
            <a:endParaRPr lang="en-US" dirty="0"/>
          </a:p>
        </p:txBody>
      </p:sp>
      <p:grpSp>
        <p:nvGrpSpPr>
          <p:cNvPr id="12" name="Ryhmä 11"/>
          <p:cNvGrpSpPr/>
          <p:nvPr userDrawn="1"/>
        </p:nvGrpSpPr>
        <p:grpSpPr bwMode="black">
          <a:xfrm>
            <a:off x="252000" y="250723"/>
            <a:ext cx="1716026" cy="1608305"/>
            <a:chOff x="1311275" y="373063"/>
            <a:chExt cx="6524625" cy="6115050"/>
          </a:xfrm>
          <a:solidFill>
            <a:schemeClr val="tx1"/>
          </a:solidFill>
        </p:grpSpPr>
        <p:sp>
          <p:nvSpPr>
            <p:cNvPr id="14" name="Rectangle 5"/>
            <p:cNvSpPr>
              <a:spLocks noChangeArrowheads="1"/>
            </p:cNvSpPr>
            <p:nvPr userDrawn="1"/>
          </p:nvSpPr>
          <p:spPr bwMode="black">
            <a:xfrm>
              <a:off x="4267200" y="5875338"/>
              <a:ext cx="609600" cy="612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Rectangle 6"/>
            <p:cNvSpPr>
              <a:spLocks noChangeArrowheads="1"/>
            </p:cNvSpPr>
            <p:nvPr userDrawn="1"/>
          </p:nvSpPr>
          <p:spPr bwMode="black">
            <a:xfrm>
              <a:off x="4267200" y="373063"/>
              <a:ext cx="609600" cy="609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7"/>
            <p:cNvSpPr>
              <a:spLocks noEditPoints="1"/>
            </p:cNvSpPr>
            <p:nvPr userDrawn="1"/>
          </p:nvSpPr>
          <p:spPr bwMode="black">
            <a:xfrm>
              <a:off x="1311275" y="1436688"/>
              <a:ext cx="6524625" cy="4152900"/>
            </a:xfrm>
            <a:custGeom>
              <a:avLst/>
              <a:gdLst>
                <a:gd name="T0" fmla="*/ 3947 w 4110"/>
                <a:gd name="T1" fmla="*/ 1670 h 2616"/>
                <a:gd name="T2" fmla="*/ 3459 w 4110"/>
                <a:gd name="T3" fmla="*/ 1403 h 2616"/>
                <a:gd name="T4" fmla="*/ 3294 w 4110"/>
                <a:gd name="T5" fmla="*/ 1199 h 2616"/>
                <a:gd name="T6" fmla="*/ 3062 w 4110"/>
                <a:gd name="T7" fmla="*/ 1048 h 2616"/>
                <a:gd name="T8" fmla="*/ 2897 w 4110"/>
                <a:gd name="T9" fmla="*/ 789 h 2616"/>
                <a:gd name="T10" fmla="*/ 2734 w 4110"/>
                <a:gd name="T11" fmla="*/ 314 h 2616"/>
                <a:gd name="T12" fmla="*/ 2417 w 4110"/>
                <a:gd name="T13" fmla="*/ 63 h 2616"/>
                <a:gd name="T14" fmla="*/ 2077 w 4110"/>
                <a:gd name="T15" fmla="*/ 19 h 2616"/>
                <a:gd name="T16" fmla="*/ 2204 w 4110"/>
                <a:gd name="T17" fmla="*/ 197 h 2616"/>
                <a:gd name="T18" fmla="*/ 2175 w 4110"/>
                <a:gd name="T19" fmla="*/ 357 h 2616"/>
                <a:gd name="T20" fmla="*/ 2041 w 4110"/>
                <a:gd name="T21" fmla="*/ 433 h 2616"/>
                <a:gd name="T22" fmla="*/ 1818 w 4110"/>
                <a:gd name="T23" fmla="*/ 362 h 2616"/>
                <a:gd name="T24" fmla="*/ 1518 w 4110"/>
                <a:gd name="T25" fmla="*/ 159 h 2616"/>
                <a:gd name="T26" fmla="*/ 1213 w 4110"/>
                <a:gd name="T27" fmla="*/ 130 h 2616"/>
                <a:gd name="T28" fmla="*/ 1198 w 4110"/>
                <a:gd name="T29" fmla="*/ 209 h 2616"/>
                <a:gd name="T30" fmla="*/ 1401 w 4110"/>
                <a:gd name="T31" fmla="*/ 481 h 2616"/>
                <a:gd name="T32" fmla="*/ 1555 w 4110"/>
                <a:gd name="T33" fmla="*/ 708 h 2616"/>
                <a:gd name="T34" fmla="*/ 1672 w 4110"/>
                <a:gd name="T35" fmla="*/ 796 h 2616"/>
                <a:gd name="T36" fmla="*/ 1405 w 4110"/>
                <a:gd name="T37" fmla="*/ 787 h 2616"/>
                <a:gd name="T38" fmla="*/ 1102 w 4110"/>
                <a:gd name="T39" fmla="*/ 558 h 2616"/>
                <a:gd name="T40" fmla="*/ 821 w 4110"/>
                <a:gd name="T41" fmla="*/ 395 h 2616"/>
                <a:gd name="T42" fmla="*/ 531 w 4110"/>
                <a:gd name="T43" fmla="*/ 426 h 2616"/>
                <a:gd name="T44" fmla="*/ 748 w 4110"/>
                <a:gd name="T45" fmla="*/ 537 h 2616"/>
                <a:gd name="T46" fmla="*/ 762 w 4110"/>
                <a:gd name="T47" fmla="*/ 704 h 2616"/>
                <a:gd name="T48" fmla="*/ 608 w 4110"/>
                <a:gd name="T49" fmla="*/ 689 h 2616"/>
                <a:gd name="T50" fmla="*/ 387 w 4110"/>
                <a:gd name="T51" fmla="*/ 529 h 2616"/>
                <a:gd name="T52" fmla="*/ 103 w 4110"/>
                <a:gd name="T53" fmla="*/ 499 h 2616"/>
                <a:gd name="T54" fmla="*/ 157 w 4110"/>
                <a:gd name="T55" fmla="*/ 597 h 2616"/>
                <a:gd name="T56" fmla="*/ 397 w 4110"/>
                <a:gd name="T57" fmla="*/ 913 h 2616"/>
                <a:gd name="T58" fmla="*/ 578 w 4110"/>
                <a:gd name="T59" fmla="*/ 1190 h 2616"/>
                <a:gd name="T60" fmla="*/ 954 w 4110"/>
                <a:gd name="T61" fmla="*/ 1253 h 2616"/>
                <a:gd name="T62" fmla="*/ 1184 w 4110"/>
                <a:gd name="T63" fmla="*/ 1316 h 2616"/>
                <a:gd name="T64" fmla="*/ 1250 w 4110"/>
                <a:gd name="T65" fmla="*/ 1526 h 2616"/>
                <a:gd name="T66" fmla="*/ 1365 w 4110"/>
                <a:gd name="T67" fmla="*/ 1691 h 2616"/>
                <a:gd name="T68" fmla="*/ 1601 w 4110"/>
                <a:gd name="T69" fmla="*/ 1766 h 2616"/>
                <a:gd name="T70" fmla="*/ 1384 w 4110"/>
                <a:gd name="T71" fmla="*/ 1823 h 2616"/>
                <a:gd name="T72" fmla="*/ 965 w 4110"/>
                <a:gd name="T73" fmla="*/ 1706 h 2616"/>
                <a:gd name="T74" fmla="*/ 971 w 4110"/>
                <a:gd name="T75" fmla="*/ 1890 h 2616"/>
                <a:gd name="T76" fmla="*/ 1173 w 4110"/>
                <a:gd name="T77" fmla="*/ 2136 h 2616"/>
                <a:gd name="T78" fmla="*/ 1534 w 4110"/>
                <a:gd name="T79" fmla="*/ 2226 h 2616"/>
                <a:gd name="T80" fmla="*/ 1883 w 4110"/>
                <a:gd name="T81" fmla="*/ 2182 h 2616"/>
                <a:gd name="T82" fmla="*/ 1985 w 4110"/>
                <a:gd name="T83" fmla="*/ 2299 h 2616"/>
                <a:gd name="T84" fmla="*/ 2154 w 4110"/>
                <a:gd name="T85" fmla="*/ 2418 h 2616"/>
                <a:gd name="T86" fmla="*/ 2476 w 4110"/>
                <a:gd name="T87" fmla="*/ 2413 h 2616"/>
                <a:gd name="T88" fmla="*/ 2797 w 4110"/>
                <a:gd name="T89" fmla="*/ 2585 h 2616"/>
                <a:gd name="T90" fmla="*/ 2803 w 4110"/>
                <a:gd name="T91" fmla="*/ 2395 h 2616"/>
                <a:gd name="T92" fmla="*/ 2594 w 4110"/>
                <a:gd name="T93" fmla="*/ 2119 h 2616"/>
                <a:gd name="T94" fmla="*/ 2403 w 4110"/>
                <a:gd name="T95" fmla="*/ 1960 h 2616"/>
                <a:gd name="T96" fmla="*/ 2426 w 4110"/>
                <a:gd name="T97" fmla="*/ 1890 h 2616"/>
                <a:gd name="T98" fmla="*/ 2663 w 4110"/>
                <a:gd name="T99" fmla="*/ 1996 h 2616"/>
                <a:gd name="T100" fmla="*/ 3012 w 4110"/>
                <a:gd name="T101" fmla="*/ 2088 h 2616"/>
                <a:gd name="T102" fmla="*/ 3156 w 4110"/>
                <a:gd name="T103" fmla="*/ 2125 h 2616"/>
                <a:gd name="T104" fmla="*/ 3035 w 4110"/>
                <a:gd name="T105" fmla="*/ 1900 h 2616"/>
                <a:gd name="T106" fmla="*/ 2837 w 4110"/>
                <a:gd name="T107" fmla="*/ 1698 h 2616"/>
                <a:gd name="T108" fmla="*/ 3185 w 4110"/>
                <a:gd name="T109" fmla="*/ 1746 h 2616"/>
                <a:gd name="T110" fmla="*/ 3440 w 4110"/>
                <a:gd name="T111" fmla="*/ 1741 h 2616"/>
                <a:gd name="T112" fmla="*/ 3596 w 4110"/>
                <a:gd name="T113" fmla="*/ 1842 h 2616"/>
                <a:gd name="T114" fmla="*/ 3951 w 4110"/>
                <a:gd name="T115" fmla="*/ 1816 h 2616"/>
                <a:gd name="T116" fmla="*/ 2246 w 4110"/>
                <a:gd name="T117" fmla="*/ 1449 h 2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110" h="2616">
                  <a:moveTo>
                    <a:pt x="4110" y="1887"/>
                  </a:moveTo>
                  <a:lnTo>
                    <a:pt x="4095" y="1858"/>
                  </a:lnTo>
                  <a:lnTo>
                    <a:pt x="4080" y="1829"/>
                  </a:lnTo>
                  <a:lnTo>
                    <a:pt x="4062" y="1802"/>
                  </a:lnTo>
                  <a:lnTo>
                    <a:pt x="4045" y="1777"/>
                  </a:lnTo>
                  <a:lnTo>
                    <a:pt x="4028" y="1754"/>
                  </a:lnTo>
                  <a:lnTo>
                    <a:pt x="4009" y="1731"/>
                  </a:lnTo>
                  <a:lnTo>
                    <a:pt x="3989" y="1710"/>
                  </a:lnTo>
                  <a:lnTo>
                    <a:pt x="3968" y="1689"/>
                  </a:lnTo>
                  <a:lnTo>
                    <a:pt x="3947" y="1670"/>
                  </a:lnTo>
                  <a:lnTo>
                    <a:pt x="3926" y="1652"/>
                  </a:lnTo>
                  <a:lnTo>
                    <a:pt x="3903" y="1635"/>
                  </a:lnTo>
                  <a:lnTo>
                    <a:pt x="3882" y="1618"/>
                  </a:lnTo>
                  <a:lnTo>
                    <a:pt x="3834" y="1589"/>
                  </a:lnTo>
                  <a:lnTo>
                    <a:pt x="3788" y="1560"/>
                  </a:lnTo>
                  <a:lnTo>
                    <a:pt x="3690" y="1512"/>
                  </a:lnTo>
                  <a:lnTo>
                    <a:pt x="3594" y="1468"/>
                  </a:lnTo>
                  <a:lnTo>
                    <a:pt x="3548" y="1447"/>
                  </a:lnTo>
                  <a:lnTo>
                    <a:pt x="3504" y="1426"/>
                  </a:lnTo>
                  <a:lnTo>
                    <a:pt x="3459" y="1403"/>
                  </a:lnTo>
                  <a:lnTo>
                    <a:pt x="3419" y="1378"/>
                  </a:lnTo>
                  <a:lnTo>
                    <a:pt x="3402" y="1364"/>
                  </a:lnTo>
                  <a:lnTo>
                    <a:pt x="3385" y="1351"/>
                  </a:lnTo>
                  <a:lnTo>
                    <a:pt x="3369" y="1336"/>
                  </a:lnTo>
                  <a:lnTo>
                    <a:pt x="3356" y="1318"/>
                  </a:lnTo>
                  <a:lnTo>
                    <a:pt x="3342" y="1299"/>
                  </a:lnTo>
                  <a:lnTo>
                    <a:pt x="3331" y="1282"/>
                  </a:lnTo>
                  <a:lnTo>
                    <a:pt x="3319" y="1263"/>
                  </a:lnTo>
                  <a:lnTo>
                    <a:pt x="3310" y="1242"/>
                  </a:lnTo>
                  <a:lnTo>
                    <a:pt x="3294" y="1199"/>
                  </a:lnTo>
                  <a:lnTo>
                    <a:pt x="3281" y="1157"/>
                  </a:lnTo>
                  <a:lnTo>
                    <a:pt x="3271" y="1115"/>
                  </a:lnTo>
                  <a:lnTo>
                    <a:pt x="3264" y="1073"/>
                  </a:lnTo>
                  <a:lnTo>
                    <a:pt x="3223" y="1076"/>
                  </a:lnTo>
                  <a:lnTo>
                    <a:pt x="3179" y="1076"/>
                  </a:lnTo>
                  <a:lnTo>
                    <a:pt x="3156" y="1075"/>
                  </a:lnTo>
                  <a:lnTo>
                    <a:pt x="3133" y="1071"/>
                  </a:lnTo>
                  <a:lnTo>
                    <a:pt x="3110" y="1065"/>
                  </a:lnTo>
                  <a:lnTo>
                    <a:pt x="3087" y="1057"/>
                  </a:lnTo>
                  <a:lnTo>
                    <a:pt x="3062" y="1048"/>
                  </a:lnTo>
                  <a:lnTo>
                    <a:pt x="3039" y="1034"/>
                  </a:lnTo>
                  <a:lnTo>
                    <a:pt x="3018" y="1019"/>
                  </a:lnTo>
                  <a:lnTo>
                    <a:pt x="2997" y="1000"/>
                  </a:lnTo>
                  <a:lnTo>
                    <a:pt x="2976" y="979"/>
                  </a:lnTo>
                  <a:lnTo>
                    <a:pt x="2956" y="952"/>
                  </a:lnTo>
                  <a:lnTo>
                    <a:pt x="2939" y="921"/>
                  </a:lnTo>
                  <a:lnTo>
                    <a:pt x="2924" y="886"/>
                  </a:lnTo>
                  <a:lnTo>
                    <a:pt x="2912" y="856"/>
                  </a:lnTo>
                  <a:lnTo>
                    <a:pt x="2905" y="823"/>
                  </a:lnTo>
                  <a:lnTo>
                    <a:pt x="2897" y="789"/>
                  </a:lnTo>
                  <a:lnTo>
                    <a:pt x="2889" y="752"/>
                  </a:lnTo>
                  <a:lnTo>
                    <a:pt x="2874" y="675"/>
                  </a:lnTo>
                  <a:lnTo>
                    <a:pt x="2857" y="593"/>
                  </a:lnTo>
                  <a:lnTo>
                    <a:pt x="2845" y="550"/>
                  </a:lnTo>
                  <a:lnTo>
                    <a:pt x="2834" y="508"/>
                  </a:lnTo>
                  <a:lnTo>
                    <a:pt x="2816" y="464"/>
                  </a:lnTo>
                  <a:lnTo>
                    <a:pt x="2797" y="422"/>
                  </a:lnTo>
                  <a:lnTo>
                    <a:pt x="2776" y="378"/>
                  </a:lnTo>
                  <a:lnTo>
                    <a:pt x="2749" y="335"/>
                  </a:lnTo>
                  <a:lnTo>
                    <a:pt x="2734" y="314"/>
                  </a:lnTo>
                  <a:lnTo>
                    <a:pt x="2718" y="293"/>
                  </a:lnTo>
                  <a:lnTo>
                    <a:pt x="2701" y="272"/>
                  </a:lnTo>
                  <a:lnTo>
                    <a:pt x="2682" y="251"/>
                  </a:lnTo>
                  <a:lnTo>
                    <a:pt x="2647" y="216"/>
                  </a:lnTo>
                  <a:lnTo>
                    <a:pt x="2611" y="184"/>
                  </a:lnTo>
                  <a:lnTo>
                    <a:pt x="2572" y="153"/>
                  </a:lnTo>
                  <a:lnTo>
                    <a:pt x="2534" y="126"/>
                  </a:lnTo>
                  <a:lnTo>
                    <a:pt x="2496" y="101"/>
                  </a:lnTo>
                  <a:lnTo>
                    <a:pt x="2457" y="80"/>
                  </a:lnTo>
                  <a:lnTo>
                    <a:pt x="2417" y="63"/>
                  </a:lnTo>
                  <a:lnTo>
                    <a:pt x="2377" y="46"/>
                  </a:lnTo>
                  <a:lnTo>
                    <a:pt x="2336" y="32"/>
                  </a:lnTo>
                  <a:lnTo>
                    <a:pt x="2296" y="21"/>
                  </a:lnTo>
                  <a:lnTo>
                    <a:pt x="2256" y="13"/>
                  </a:lnTo>
                  <a:lnTo>
                    <a:pt x="2215" y="5"/>
                  </a:lnTo>
                  <a:lnTo>
                    <a:pt x="2175" y="1"/>
                  </a:lnTo>
                  <a:lnTo>
                    <a:pt x="2135" y="0"/>
                  </a:lnTo>
                  <a:lnTo>
                    <a:pt x="2094" y="0"/>
                  </a:lnTo>
                  <a:lnTo>
                    <a:pt x="2054" y="1"/>
                  </a:lnTo>
                  <a:lnTo>
                    <a:pt x="2077" y="19"/>
                  </a:lnTo>
                  <a:lnTo>
                    <a:pt x="2098" y="34"/>
                  </a:lnTo>
                  <a:lnTo>
                    <a:pt x="2117" y="51"/>
                  </a:lnTo>
                  <a:lnTo>
                    <a:pt x="2135" y="71"/>
                  </a:lnTo>
                  <a:lnTo>
                    <a:pt x="2150" y="88"/>
                  </a:lnTo>
                  <a:lnTo>
                    <a:pt x="2163" y="105"/>
                  </a:lnTo>
                  <a:lnTo>
                    <a:pt x="2175" y="124"/>
                  </a:lnTo>
                  <a:lnTo>
                    <a:pt x="2185" y="142"/>
                  </a:lnTo>
                  <a:lnTo>
                    <a:pt x="2192" y="161"/>
                  </a:lnTo>
                  <a:lnTo>
                    <a:pt x="2200" y="178"/>
                  </a:lnTo>
                  <a:lnTo>
                    <a:pt x="2204" y="197"/>
                  </a:lnTo>
                  <a:lnTo>
                    <a:pt x="2208" y="215"/>
                  </a:lnTo>
                  <a:lnTo>
                    <a:pt x="2210" y="232"/>
                  </a:lnTo>
                  <a:lnTo>
                    <a:pt x="2210" y="249"/>
                  </a:lnTo>
                  <a:lnTo>
                    <a:pt x="2208" y="266"/>
                  </a:lnTo>
                  <a:lnTo>
                    <a:pt x="2206" y="284"/>
                  </a:lnTo>
                  <a:lnTo>
                    <a:pt x="2202" y="299"/>
                  </a:lnTo>
                  <a:lnTo>
                    <a:pt x="2198" y="314"/>
                  </a:lnTo>
                  <a:lnTo>
                    <a:pt x="2190" y="330"/>
                  </a:lnTo>
                  <a:lnTo>
                    <a:pt x="2183" y="343"/>
                  </a:lnTo>
                  <a:lnTo>
                    <a:pt x="2175" y="357"/>
                  </a:lnTo>
                  <a:lnTo>
                    <a:pt x="2165" y="370"/>
                  </a:lnTo>
                  <a:lnTo>
                    <a:pt x="2156" y="382"/>
                  </a:lnTo>
                  <a:lnTo>
                    <a:pt x="2144" y="391"/>
                  </a:lnTo>
                  <a:lnTo>
                    <a:pt x="2131" y="401"/>
                  </a:lnTo>
                  <a:lnTo>
                    <a:pt x="2117" y="410"/>
                  </a:lnTo>
                  <a:lnTo>
                    <a:pt x="2104" y="418"/>
                  </a:lnTo>
                  <a:lnTo>
                    <a:pt x="2089" y="424"/>
                  </a:lnTo>
                  <a:lnTo>
                    <a:pt x="2073" y="428"/>
                  </a:lnTo>
                  <a:lnTo>
                    <a:pt x="2058" y="431"/>
                  </a:lnTo>
                  <a:lnTo>
                    <a:pt x="2041" y="433"/>
                  </a:lnTo>
                  <a:lnTo>
                    <a:pt x="2023" y="435"/>
                  </a:lnTo>
                  <a:lnTo>
                    <a:pt x="1998" y="433"/>
                  </a:lnTo>
                  <a:lnTo>
                    <a:pt x="1975" y="431"/>
                  </a:lnTo>
                  <a:lnTo>
                    <a:pt x="1954" y="428"/>
                  </a:lnTo>
                  <a:lnTo>
                    <a:pt x="1933" y="422"/>
                  </a:lnTo>
                  <a:lnTo>
                    <a:pt x="1912" y="414"/>
                  </a:lnTo>
                  <a:lnTo>
                    <a:pt x="1893" y="407"/>
                  </a:lnTo>
                  <a:lnTo>
                    <a:pt x="1874" y="397"/>
                  </a:lnTo>
                  <a:lnTo>
                    <a:pt x="1854" y="385"/>
                  </a:lnTo>
                  <a:lnTo>
                    <a:pt x="1818" y="362"/>
                  </a:lnTo>
                  <a:lnTo>
                    <a:pt x="1781" y="335"/>
                  </a:lnTo>
                  <a:lnTo>
                    <a:pt x="1747" y="307"/>
                  </a:lnTo>
                  <a:lnTo>
                    <a:pt x="1710" y="278"/>
                  </a:lnTo>
                  <a:lnTo>
                    <a:pt x="1672" y="247"/>
                  </a:lnTo>
                  <a:lnTo>
                    <a:pt x="1632" y="220"/>
                  </a:lnTo>
                  <a:lnTo>
                    <a:pt x="1610" y="207"/>
                  </a:lnTo>
                  <a:lnTo>
                    <a:pt x="1589" y="193"/>
                  </a:lnTo>
                  <a:lnTo>
                    <a:pt x="1566" y="180"/>
                  </a:lnTo>
                  <a:lnTo>
                    <a:pt x="1543" y="168"/>
                  </a:lnTo>
                  <a:lnTo>
                    <a:pt x="1518" y="159"/>
                  </a:lnTo>
                  <a:lnTo>
                    <a:pt x="1491" y="149"/>
                  </a:lnTo>
                  <a:lnTo>
                    <a:pt x="1465" y="142"/>
                  </a:lnTo>
                  <a:lnTo>
                    <a:pt x="1436" y="134"/>
                  </a:lnTo>
                  <a:lnTo>
                    <a:pt x="1405" y="128"/>
                  </a:lnTo>
                  <a:lnTo>
                    <a:pt x="1374" y="124"/>
                  </a:lnTo>
                  <a:lnTo>
                    <a:pt x="1342" y="120"/>
                  </a:lnTo>
                  <a:lnTo>
                    <a:pt x="1305" y="120"/>
                  </a:lnTo>
                  <a:lnTo>
                    <a:pt x="1273" y="120"/>
                  </a:lnTo>
                  <a:lnTo>
                    <a:pt x="1242" y="124"/>
                  </a:lnTo>
                  <a:lnTo>
                    <a:pt x="1213" y="130"/>
                  </a:lnTo>
                  <a:lnTo>
                    <a:pt x="1184" y="138"/>
                  </a:lnTo>
                  <a:lnTo>
                    <a:pt x="1159" y="147"/>
                  </a:lnTo>
                  <a:lnTo>
                    <a:pt x="1134" y="157"/>
                  </a:lnTo>
                  <a:lnTo>
                    <a:pt x="1113" y="168"/>
                  </a:lnTo>
                  <a:lnTo>
                    <a:pt x="1092" y="180"/>
                  </a:lnTo>
                  <a:lnTo>
                    <a:pt x="1113" y="182"/>
                  </a:lnTo>
                  <a:lnTo>
                    <a:pt x="1130" y="186"/>
                  </a:lnTo>
                  <a:lnTo>
                    <a:pt x="1150" y="192"/>
                  </a:lnTo>
                  <a:lnTo>
                    <a:pt x="1167" y="195"/>
                  </a:lnTo>
                  <a:lnTo>
                    <a:pt x="1198" y="209"/>
                  </a:lnTo>
                  <a:lnTo>
                    <a:pt x="1226" y="224"/>
                  </a:lnTo>
                  <a:lnTo>
                    <a:pt x="1251" y="243"/>
                  </a:lnTo>
                  <a:lnTo>
                    <a:pt x="1274" y="264"/>
                  </a:lnTo>
                  <a:lnTo>
                    <a:pt x="1296" y="286"/>
                  </a:lnTo>
                  <a:lnTo>
                    <a:pt x="1315" y="311"/>
                  </a:lnTo>
                  <a:lnTo>
                    <a:pt x="1332" y="337"/>
                  </a:lnTo>
                  <a:lnTo>
                    <a:pt x="1347" y="364"/>
                  </a:lnTo>
                  <a:lnTo>
                    <a:pt x="1363" y="391"/>
                  </a:lnTo>
                  <a:lnTo>
                    <a:pt x="1376" y="422"/>
                  </a:lnTo>
                  <a:lnTo>
                    <a:pt x="1401" y="481"/>
                  </a:lnTo>
                  <a:lnTo>
                    <a:pt x="1426" y="541"/>
                  </a:lnTo>
                  <a:lnTo>
                    <a:pt x="1436" y="564"/>
                  </a:lnTo>
                  <a:lnTo>
                    <a:pt x="1447" y="585"/>
                  </a:lnTo>
                  <a:lnTo>
                    <a:pt x="1461" y="606"/>
                  </a:lnTo>
                  <a:lnTo>
                    <a:pt x="1474" y="625"/>
                  </a:lnTo>
                  <a:lnTo>
                    <a:pt x="1488" y="645"/>
                  </a:lnTo>
                  <a:lnTo>
                    <a:pt x="1503" y="662"/>
                  </a:lnTo>
                  <a:lnTo>
                    <a:pt x="1520" y="677"/>
                  </a:lnTo>
                  <a:lnTo>
                    <a:pt x="1538" y="693"/>
                  </a:lnTo>
                  <a:lnTo>
                    <a:pt x="1555" y="708"/>
                  </a:lnTo>
                  <a:lnTo>
                    <a:pt x="1576" y="721"/>
                  </a:lnTo>
                  <a:lnTo>
                    <a:pt x="1595" y="733"/>
                  </a:lnTo>
                  <a:lnTo>
                    <a:pt x="1616" y="744"/>
                  </a:lnTo>
                  <a:lnTo>
                    <a:pt x="1639" y="754"/>
                  </a:lnTo>
                  <a:lnTo>
                    <a:pt x="1662" y="764"/>
                  </a:lnTo>
                  <a:lnTo>
                    <a:pt x="1687" y="771"/>
                  </a:lnTo>
                  <a:lnTo>
                    <a:pt x="1714" y="779"/>
                  </a:lnTo>
                  <a:lnTo>
                    <a:pt x="1703" y="785"/>
                  </a:lnTo>
                  <a:lnTo>
                    <a:pt x="1687" y="790"/>
                  </a:lnTo>
                  <a:lnTo>
                    <a:pt x="1672" y="796"/>
                  </a:lnTo>
                  <a:lnTo>
                    <a:pt x="1651" y="802"/>
                  </a:lnTo>
                  <a:lnTo>
                    <a:pt x="1630" y="806"/>
                  </a:lnTo>
                  <a:lnTo>
                    <a:pt x="1605" y="810"/>
                  </a:lnTo>
                  <a:lnTo>
                    <a:pt x="1578" y="812"/>
                  </a:lnTo>
                  <a:lnTo>
                    <a:pt x="1551" y="812"/>
                  </a:lnTo>
                  <a:lnTo>
                    <a:pt x="1518" y="812"/>
                  </a:lnTo>
                  <a:lnTo>
                    <a:pt x="1490" y="808"/>
                  </a:lnTo>
                  <a:lnTo>
                    <a:pt x="1461" y="802"/>
                  </a:lnTo>
                  <a:lnTo>
                    <a:pt x="1432" y="796"/>
                  </a:lnTo>
                  <a:lnTo>
                    <a:pt x="1405" y="787"/>
                  </a:lnTo>
                  <a:lnTo>
                    <a:pt x="1378" y="777"/>
                  </a:lnTo>
                  <a:lnTo>
                    <a:pt x="1353" y="765"/>
                  </a:lnTo>
                  <a:lnTo>
                    <a:pt x="1328" y="752"/>
                  </a:lnTo>
                  <a:lnTo>
                    <a:pt x="1303" y="737"/>
                  </a:lnTo>
                  <a:lnTo>
                    <a:pt x="1280" y="721"/>
                  </a:lnTo>
                  <a:lnTo>
                    <a:pt x="1257" y="702"/>
                  </a:lnTo>
                  <a:lnTo>
                    <a:pt x="1234" y="685"/>
                  </a:lnTo>
                  <a:lnTo>
                    <a:pt x="1188" y="643"/>
                  </a:lnTo>
                  <a:lnTo>
                    <a:pt x="1142" y="598"/>
                  </a:lnTo>
                  <a:lnTo>
                    <a:pt x="1102" y="558"/>
                  </a:lnTo>
                  <a:lnTo>
                    <a:pt x="1059" y="518"/>
                  </a:lnTo>
                  <a:lnTo>
                    <a:pt x="1036" y="501"/>
                  </a:lnTo>
                  <a:lnTo>
                    <a:pt x="1013" y="483"/>
                  </a:lnTo>
                  <a:lnTo>
                    <a:pt x="990" y="466"/>
                  </a:lnTo>
                  <a:lnTo>
                    <a:pt x="965" y="451"/>
                  </a:lnTo>
                  <a:lnTo>
                    <a:pt x="938" y="435"/>
                  </a:lnTo>
                  <a:lnTo>
                    <a:pt x="912" y="424"/>
                  </a:lnTo>
                  <a:lnTo>
                    <a:pt x="883" y="412"/>
                  </a:lnTo>
                  <a:lnTo>
                    <a:pt x="854" y="403"/>
                  </a:lnTo>
                  <a:lnTo>
                    <a:pt x="821" y="395"/>
                  </a:lnTo>
                  <a:lnTo>
                    <a:pt x="789" y="389"/>
                  </a:lnTo>
                  <a:lnTo>
                    <a:pt x="754" y="385"/>
                  </a:lnTo>
                  <a:lnTo>
                    <a:pt x="718" y="385"/>
                  </a:lnTo>
                  <a:lnTo>
                    <a:pt x="683" y="385"/>
                  </a:lnTo>
                  <a:lnTo>
                    <a:pt x="649" y="389"/>
                  </a:lnTo>
                  <a:lnTo>
                    <a:pt x="620" y="395"/>
                  </a:lnTo>
                  <a:lnTo>
                    <a:pt x="591" y="403"/>
                  </a:lnTo>
                  <a:lnTo>
                    <a:pt x="568" y="410"/>
                  </a:lnTo>
                  <a:lnTo>
                    <a:pt x="547" y="418"/>
                  </a:lnTo>
                  <a:lnTo>
                    <a:pt x="531" y="426"/>
                  </a:lnTo>
                  <a:lnTo>
                    <a:pt x="520" y="433"/>
                  </a:lnTo>
                  <a:lnTo>
                    <a:pt x="562" y="441"/>
                  </a:lnTo>
                  <a:lnTo>
                    <a:pt x="608" y="455"/>
                  </a:lnTo>
                  <a:lnTo>
                    <a:pt x="631" y="464"/>
                  </a:lnTo>
                  <a:lnTo>
                    <a:pt x="652" y="474"/>
                  </a:lnTo>
                  <a:lnTo>
                    <a:pt x="675" y="483"/>
                  </a:lnTo>
                  <a:lnTo>
                    <a:pt x="695" y="495"/>
                  </a:lnTo>
                  <a:lnTo>
                    <a:pt x="716" y="508"/>
                  </a:lnTo>
                  <a:lnTo>
                    <a:pt x="733" y="522"/>
                  </a:lnTo>
                  <a:lnTo>
                    <a:pt x="748" y="537"/>
                  </a:lnTo>
                  <a:lnTo>
                    <a:pt x="764" y="554"/>
                  </a:lnTo>
                  <a:lnTo>
                    <a:pt x="773" y="572"/>
                  </a:lnTo>
                  <a:lnTo>
                    <a:pt x="783" y="591"/>
                  </a:lnTo>
                  <a:lnTo>
                    <a:pt x="789" y="610"/>
                  </a:lnTo>
                  <a:lnTo>
                    <a:pt x="791" y="631"/>
                  </a:lnTo>
                  <a:lnTo>
                    <a:pt x="789" y="648"/>
                  </a:lnTo>
                  <a:lnTo>
                    <a:pt x="785" y="666"/>
                  </a:lnTo>
                  <a:lnTo>
                    <a:pt x="779" y="679"/>
                  </a:lnTo>
                  <a:lnTo>
                    <a:pt x="771" y="693"/>
                  </a:lnTo>
                  <a:lnTo>
                    <a:pt x="762" y="704"/>
                  </a:lnTo>
                  <a:lnTo>
                    <a:pt x="750" y="714"/>
                  </a:lnTo>
                  <a:lnTo>
                    <a:pt x="739" y="719"/>
                  </a:lnTo>
                  <a:lnTo>
                    <a:pt x="723" y="725"/>
                  </a:lnTo>
                  <a:lnTo>
                    <a:pt x="710" y="727"/>
                  </a:lnTo>
                  <a:lnTo>
                    <a:pt x="693" y="727"/>
                  </a:lnTo>
                  <a:lnTo>
                    <a:pt x="677" y="725"/>
                  </a:lnTo>
                  <a:lnTo>
                    <a:pt x="660" y="721"/>
                  </a:lnTo>
                  <a:lnTo>
                    <a:pt x="643" y="714"/>
                  </a:lnTo>
                  <a:lnTo>
                    <a:pt x="626" y="702"/>
                  </a:lnTo>
                  <a:lnTo>
                    <a:pt x="608" y="689"/>
                  </a:lnTo>
                  <a:lnTo>
                    <a:pt x="591" y="673"/>
                  </a:lnTo>
                  <a:lnTo>
                    <a:pt x="572" y="654"/>
                  </a:lnTo>
                  <a:lnTo>
                    <a:pt x="553" y="635"/>
                  </a:lnTo>
                  <a:lnTo>
                    <a:pt x="531" y="618"/>
                  </a:lnTo>
                  <a:lnTo>
                    <a:pt x="508" y="600"/>
                  </a:lnTo>
                  <a:lnTo>
                    <a:pt x="485" y="583"/>
                  </a:lnTo>
                  <a:lnTo>
                    <a:pt x="462" y="568"/>
                  </a:lnTo>
                  <a:lnTo>
                    <a:pt x="439" y="554"/>
                  </a:lnTo>
                  <a:lnTo>
                    <a:pt x="414" y="541"/>
                  </a:lnTo>
                  <a:lnTo>
                    <a:pt x="387" y="529"/>
                  </a:lnTo>
                  <a:lnTo>
                    <a:pt x="361" y="520"/>
                  </a:lnTo>
                  <a:lnTo>
                    <a:pt x="334" y="510"/>
                  </a:lnTo>
                  <a:lnTo>
                    <a:pt x="307" y="503"/>
                  </a:lnTo>
                  <a:lnTo>
                    <a:pt x="278" y="497"/>
                  </a:lnTo>
                  <a:lnTo>
                    <a:pt x="249" y="491"/>
                  </a:lnTo>
                  <a:lnTo>
                    <a:pt x="220" y="489"/>
                  </a:lnTo>
                  <a:lnTo>
                    <a:pt x="192" y="489"/>
                  </a:lnTo>
                  <a:lnTo>
                    <a:pt x="161" y="489"/>
                  </a:lnTo>
                  <a:lnTo>
                    <a:pt x="132" y="493"/>
                  </a:lnTo>
                  <a:lnTo>
                    <a:pt x="103" y="499"/>
                  </a:lnTo>
                  <a:lnTo>
                    <a:pt x="78" y="504"/>
                  </a:lnTo>
                  <a:lnTo>
                    <a:pt x="53" y="514"/>
                  </a:lnTo>
                  <a:lnTo>
                    <a:pt x="32" y="524"/>
                  </a:lnTo>
                  <a:lnTo>
                    <a:pt x="13" y="535"/>
                  </a:lnTo>
                  <a:lnTo>
                    <a:pt x="0" y="547"/>
                  </a:lnTo>
                  <a:lnTo>
                    <a:pt x="34" y="550"/>
                  </a:lnTo>
                  <a:lnTo>
                    <a:pt x="67" y="558"/>
                  </a:lnTo>
                  <a:lnTo>
                    <a:pt x="98" y="570"/>
                  </a:lnTo>
                  <a:lnTo>
                    <a:pt x="128" y="581"/>
                  </a:lnTo>
                  <a:lnTo>
                    <a:pt x="157" y="597"/>
                  </a:lnTo>
                  <a:lnTo>
                    <a:pt x="184" y="616"/>
                  </a:lnTo>
                  <a:lnTo>
                    <a:pt x="211" y="637"/>
                  </a:lnTo>
                  <a:lnTo>
                    <a:pt x="236" y="660"/>
                  </a:lnTo>
                  <a:lnTo>
                    <a:pt x="261" y="687"/>
                  </a:lnTo>
                  <a:lnTo>
                    <a:pt x="284" y="718"/>
                  </a:lnTo>
                  <a:lnTo>
                    <a:pt x="307" y="750"/>
                  </a:lnTo>
                  <a:lnTo>
                    <a:pt x="330" y="785"/>
                  </a:lnTo>
                  <a:lnTo>
                    <a:pt x="353" y="825"/>
                  </a:lnTo>
                  <a:lnTo>
                    <a:pt x="374" y="867"/>
                  </a:lnTo>
                  <a:lnTo>
                    <a:pt x="397" y="913"/>
                  </a:lnTo>
                  <a:lnTo>
                    <a:pt x="418" y="961"/>
                  </a:lnTo>
                  <a:lnTo>
                    <a:pt x="432" y="990"/>
                  </a:lnTo>
                  <a:lnTo>
                    <a:pt x="445" y="1019"/>
                  </a:lnTo>
                  <a:lnTo>
                    <a:pt x="460" y="1046"/>
                  </a:lnTo>
                  <a:lnTo>
                    <a:pt x="476" y="1073"/>
                  </a:lnTo>
                  <a:lnTo>
                    <a:pt x="493" y="1100"/>
                  </a:lnTo>
                  <a:lnTo>
                    <a:pt x="512" y="1124"/>
                  </a:lnTo>
                  <a:lnTo>
                    <a:pt x="531" y="1148"/>
                  </a:lnTo>
                  <a:lnTo>
                    <a:pt x="554" y="1169"/>
                  </a:lnTo>
                  <a:lnTo>
                    <a:pt x="578" y="1190"/>
                  </a:lnTo>
                  <a:lnTo>
                    <a:pt x="604" y="1207"/>
                  </a:lnTo>
                  <a:lnTo>
                    <a:pt x="633" y="1222"/>
                  </a:lnTo>
                  <a:lnTo>
                    <a:pt x="664" y="1236"/>
                  </a:lnTo>
                  <a:lnTo>
                    <a:pt x="698" y="1247"/>
                  </a:lnTo>
                  <a:lnTo>
                    <a:pt x="735" y="1255"/>
                  </a:lnTo>
                  <a:lnTo>
                    <a:pt x="775" y="1261"/>
                  </a:lnTo>
                  <a:lnTo>
                    <a:pt x="818" y="1263"/>
                  </a:lnTo>
                  <a:lnTo>
                    <a:pt x="860" y="1263"/>
                  </a:lnTo>
                  <a:lnTo>
                    <a:pt x="906" y="1257"/>
                  </a:lnTo>
                  <a:lnTo>
                    <a:pt x="954" y="1253"/>
                  </a:lnTo>
                  <a:lnTo>
                    <a:pt x="1000" y="1249"/>
                  </a:lnTo>
                  <a:lnTo>
                    <a:pt x="1025" y="1249"/>
                  </a:lnTo>
                  <a:lnTo>
                    <a:pt x="1048" y="1251"/>
                  </a:lnTo>
                  <a:lnTo>
                    <a:pt x="1071" y="1253"/>
                  </a:lnTo>
                  <a:lnTo>
                    <a:pt x="1092" y="1257"/>
                  </a:lnTo>
                  <a:lnTo>
                    <a:pt x="1113" y="1265"/>
                  </a:lnTo>
                  <a:lnTo>
                    <a:pt x="1134" y="1274"/>
                  </a:lnTo>
                  <a:lnTo>
                    <a:pt x="1154" y="1286"/>
                  </a:lnTo>
                  <a:lnTo>
                    <a:pt x="1171" y="1299"/>
                  </a:lnTo>
                  <a:lnTo>
                    <a:pt x="1184" y="1316"/>
                  </a:lnTo>
                  <a:lnTo>
                    <a:pt x="1198" y="1332"/>
                  </a:lnTo>
                  <a:lnTo>
                    <a:pt x="1207" y="1349"/>
                  </a:lnTo>
                  <a:lnTo>
                    <a:pt x="1215" y="1366"/>
                  </a:lnTo>
                  <a:lnTo>
                    <a:pt x="1223" y="1384"/>
                  </a:lnTo>
                  <a:lnTo>
                    <a:pt x="1228" y="1401"/>
                  </a:lnTo>
                  <a:lnTo>
                    <a:pt x="1232" y="1418"/>
                  </a:lnTo>
                  <a:lnTo>
                    <a:pt x="1236" y="1435"/>
                  </a:lnTo>
                  <a:lnTo>
                    <a:pt x="1242" y="1472"/>
                  </a:lnTo>
                  <a:lnTo>
                    <a:pt x="1248" y="1508"/>
                  </a:lnTo>
                  <a:lnTo>
                    <a:pt x="1250" y="1526"/>
                  </a:lnTo>
                  <a:lnTo>
                    <a:pt x="1255" y="1543"/>
                  </a:lnTo>
                  <a:lnTo>
                    <a:pt x="1259" y="1560"/>
                  </a:lnTo>
                  <a:lnTo>
                    <a:pt x="1267" y="1578"/>
                  </a:lnTo>
                  <a:lnTo>
                    <a:pt x="1276" y="1597"/>
                  </a:lnTo>
                  <a:lnTo>
                    <a:pt x="1288" y="1616"/>
                  </a:lnTo>
                  <a:lnTo>
                    <a:pt x="1299" y="1633"/>
                  </a:lnTo>
                  <a:lnTo>
                    <a:pt x="1313" y="1649"/>
                  </a:lnTo>
                  <a:lnTo>
                    <a:pt x="1328" y="1664"/>
                  </a:lnTo>
                  <a:lnTo>
                    <a:pt x="1346" y="1677"/>
                  </a:lnTo>
                  <a:lnTo>
                    <a:pt x="1365" y="1691"/>
                  </a:lnTo>
                  <a:lnTo>
                    <a:pt x="1386" y="1702"/>
                  </a:lnTo>
                  <a:lnTo>
                    <a:pt x="1407" y="1712"/>
                  </a:lnTo>
                  <a:lnTo>
                    <a:pt x="1432" y="1721"/>
                  </a:lnTo>
                  <a:lnTo>
                    <a:pt x="1457" y="1729"/>
                  </a:lnTo>
                  <a:lnTo>
                    <a:pt x="1486" y="1737"/>
                  </a:lnTo>
                  <a:lnTo>
                    <a:pt x="1514" y="1743"/>
                  </a:lnTo>
                  <a:lnTo>
                    <a:pt x="1547" y="1746"/>
                  </a:lnTo>
                  <a:lnTo>
                    <a:pt x="1580" y="1750"/>
                  </a:lnTo>
                  <a:lnTo>
                    <a:pt x="1616" y="1754"/>
                  </a:lnTo>
                  <a:lnTo>
                    <a:pt x="1601" y="1766"/>
                  </a:lnTo>
                  <a:lnTo>
                    <a:pt x="1584" y="1777"/>
                  </a:lnTo>
                  <a:lnTo>
                    <a:pt x="1564" y="1787"/>
                  </a:lnTo>
                  <a:lnTo>
                    <a:pt x="1545" y="1794"/>
                  </a:lnTo>
                  <a:lnTo>
                    <a:pt x="1524" y="1802"/>
                  </a:lnTo>
                  <a:lnTo>
                    <a:pt x="1503" y="1808"/>
                  </a:lnTo>
                  <a:lnTo>
                    <a:pt x="1480" y="1814"/>
                  </a:lnTo>
                  <a:lnTo>
                    <a:pt x="1457" y="1817"/>
                  </a:lnTo>
                  <a:lnTo>
                    <a:pt x="1434" y="1821"/>
                  </a:lnTo>
                  <a:lnTo>
                    <a:pt x="1409" y="1823"/>
                  </a:lnTo>
                  <a:lnTo>
                    <a:pt x="1384" y="1823"/>
                  </a:lnTo>
                  <a:lnTo>
                    <a:pt x="1359" y="1823"/>
                  </a:lnTo>
                  <a:lnTo>
                    <a:pt x="1309" y="1821"/>
                  </a:lnTo>
                  <a:lnTo>
                    <a:pt x="1257" y="1816"/>
                  </a:lnTo>
                  <a:lnTo>
                    <a:pt x="1207" y="1806"/>
                  </a:lnTo>
                  <a:lnTo>
                    <a:pt x="1157" y="1793"/>
                  </a:lnTo>
                  <a:lnTo>
                    <a:pt x="1109" y="1777"/>
                  </a:lnTo>
                  <a:lnTo>
                    <a:pt x="1063" y="1760"/>
                  </a:lnTo>
                  <a:lnTo>
                    <a:pt x="1021" y="1739"/>
                  </a:lnTo>
                  <a:lnTo>
                    <a:pt x="983" y="1718"/>
                  </a:lnTo>
                  <a:lnTo>
                    <a:pt x="965" y="1706"/>
                  </a:lnTo>
                  <a:lnTo>
                    <a:pt x="950" y="1693"/>
                  </a:lnTo>
                  <a:lnTo>
                    <a:pt x="935" y="1679"/>
                  </a:lnTo>
                  <a:lnTo>
                    <a:pt x="921" y="1668"/>
                  </a:lnTo>
                  <a:lnTo>
                    <a:pt x="923" y="1700"/>
                  </a:lnTo>
                  <a:lnTo>
                    <a:pt x="927" y="1733"/>
                  </a:lnTo>
                  <a:lnTo>
                    <a:pt x="933" y="1766"/>
                  </a:lnTo>
                  <a:lnTo>
                    <a:pt x="940" y="1798"/>
                  </a:lnTo>
                  <a:lnTo>
                    <a:pt x="948" y="1829"/>
                  </a:lnTo>
                  <a:lnTo>
                    <a:pt x="960" y="1860"/>
                  </a:lnTo>
                  <a:lnTo>
                    <a:pt x="971" y="1890"/>
                  </a:lnTo>
                  <a:lnTo>
                    <a:pt x="985" y="1919"/>
                  </a:lnTo>
                  <a:lnTo>
                    <a:pt x="998" y="1948"/>
                  </a:lnTo>
                  <a:lnTo>
                    <a:pt x="1015" y="1975"/>
                  </a:lnTo>
                  <a:lnTo>
                    <a:pt x="1033" y="2002"/>
                  </a:lnTo>
                  <a:lnTo>
                    <a:pt x="1052" y="2027"/>
                  </a:lnTo>
                  <a:lnTo>
                    <a:pt x="1073" y="2052"/>
                  </a:lnTo>
                  <a:lnTo>
                    <a:pt x="1096" y="2075"/>
                  </a:lnTo>
                  <a:lnTo>
                    <a:pt x="1121" y="2096"/>
                  </a:lnTo>
                  <a:lnTo>
                    <a:pt x="1146" y="2117"/>
                  </a:lnTo>
                  <a:lnTo>
                    <a:pt x="1173" y="2136"/>
                  </a:lnTo>
                  <a:lnTo>
                    <a:pt x="1202" y="2153"/>
                  </a:lnTo>
                  <a:lnTo>
                    <a:pt x="1232" y="2169"/>
                  </a:lnTo>
                  <a:lnTo>
                    <a:pt x="1265" y="2182"/>
                  </a:lnTo>
                  <a:lnTo>
                    <a:pt x="1298" y="2196"/>
                  </a:lnTo>
                  <a:lnTo>
                    <a:pt x="1334" y="2205"/>
                  </a:lnTo>
                  <a:lnTo>
                    <a:pt x="1370" y="2215"/>
                  </a:lnTo>
                  <a:lnTo>
                    <a:pt x="1409" y="2221"/>
                  </a:lnTo>
                  <a:lnTo>
                    <a:pt x="1447" y="2224"/>
                  </a:lnTo>
                  <a:lnTo>
                    <a:pt x="1490" y="2226"/>
                  </a:lnTo>
                  <a:lnTo>
                    <a:pt x="1534" y="2226"/>
                  </a:lnTo>
                  <a:lnTo>
                    <a:pt x="1578" y="2224"/>
                  </a:lnTo>
                  <a:lnTo>
                    <a:pt x="1624" y="2219"/>
                  </a:lnTo>
                  <a:lnTo>
                    <a:pt x="1672" y="2213"/>
                  </a:lnTo>
                  <a:lnTo>
                    <a:pt x="1722" y="2201"/>
                  </a:lnTo>
                  <a:lnTo>
                    <a:pt x="1772" y="2190"/>
                  </a:lnTo>
                  <a:lnTo>
                    <a:pt x="1808" y="2182"/>
                  </a:lnTo>
                  <a:lnTo>
                    <a:pt x="1839" y="2178"/>
                  </a:lnTo>
                  <a:lnTo>
                    <a:pt x="1854" y="2178"/>
                  </a:lnTo>
                  <a:lnTo>
                    <a:pt x="1870" y="2180"/>
                  </a:lnTo>
                  <a:lnTo>
                    <a:pt x="1883" y="2182"/>
                  </a:lnTo>
                  <a:lnTo>
                    <a:pt x="1897" y="2186"/>
                  </a:lnTo>
                  <a:lnTo>
                    <a:pt x="1908" y="2192"/>
                  </a:lnTo>
                  <a:lnTo>
                    <a:pt x="1920" y="2199"/>
                  </a:lnTo>
                  <a:lnTo>
                    <a:pt x="1931" y="2207"/>
                  </a:lnTo>
                  <a:lnTo>
                    <a:pt x="1941" y="2217"/>
                  </a:lnTo>
                  <a:lnTo>
                    <a:pt x="1950" y="2228"/>
                  </a:lnTo>
                  <a:lnTo>
                    <a:pt x="1960" y="2244"/>
                  </a:lnTo>
                  <a:lnTo>
                    <a:pt x="1968" y="2259"/>
                  </a:lnTo>
                  <a:lnTo>
                    <a:pt x="1975" y="2276"/>
                  </a:lnTo>
                  <a:lnTo>
                    <a:pt x="1985" y="2299"/>
                  </a:lnTo>
                  <a:lnTo>
                    <a:pt x="1996" y="2320"/>
                  </a:lnTo>
                  <a:lnTo>
                    <a:pt x="2010" y="2340"/>
                  </a:lnTo>
                  <a:lnTo>
                    <a:pt x="2025" y="2357"/>
                  </a:lnTo>
                  <a:lnTo>
                    <a:pt x="2041" y="2370"/>
                  </a:lnTo>
                  <a:lnTo>
                    <a:pt x="2058" y="2384"/>
                  </a:lnTo>
                  <a:lnTo>
                    <a:pt x="2075" y="2393"/>
                  </a:lnTo>
                  <a:lnTo>
                    <a:pt x="2094" y="2403"/>
                  </a:lnTo>
                  <a:lnTo>
                    <a:pt x="2114" y="2409"/>
                  </a:lnTo>
                  <a:lnTo>
                    <a:pt x="2133" y="2414"/>
                  </a:lnTo>
                  <a:lnTo>
                    <a:pt x="2154" y="2418"/>
                  </a:lnTo>
                  <a:lnTo>
                    <a:pt x="2175" y="2420"/>
                  </a:lnTo>
                  <a:lnTo>
                    <a:pt x="2196" y="2420"/>
                  </a:lnTo>
                  <a:lnTo>
                    <a:pt x="2217" y="2420"/>
                  </a:lnTo>
                  <a:lnTo>
                    <a:pt x="2238" y="2420"/>
                  </a:lnTo>
                  <a:lnTo>
                    <a:pt x="2259" y="2418"/>
                  </a:lnTo>
                  <a:lnTo>
                    <a:pt x="2307" y="2413"/>
                  </a:lnTo>
                  <a:lnTo>
                    <a:pt x="2354" y="2409"/>
                  </a:lnTo>
                  <a:lnTo>
                    <a:pt x="2396" y="2409"/>
                  </a:lnTo>
                  <a:lnTo>
                    <a:pt x="2438" y="2411"/>
                  </a:lnTo>
                  <a:lnTo>
                    <a:pt x="2476" y="2413"/>
                  </a:lnTo>
                  <a:lnTo>
                    <a:pt x="2515" y="2418"/>
                  </a:lnTo>
                  <a:lnTo>
                    <a:pt x="2549" y="2428"/>
                  </a:lnTo>
                  <a:lnTo>
                    <a:pt x="2584" y="2438"/>
                  </a:lnTo>
                  <a:lnTo>
                    <a:pt x="2618" y="2451"/>
                  </a:lnTo>
                  <a:lnTo>
                    <a:pt x="2649" y="2466"/>
                  </a:lnTo>
                  <a:lnTo>
                    <a:pt x="2680" y="2485"/>
                  </a:lnTo>
                  <a:lnTo>
                    <a:pt x="2711" y="2505"/>
                  </a:lnTo>
                  <a:lnTo>
                    <a:pt x="2739" y="2530"/>
                  </a:lnTo>
                  <a:lnTo>
                    <a:pt x="2768" y="2555"/>
                  </a:lnTo>
                  <a:lnTo>
                    <a:pt x="2797" y="2585"/>
                  </a:lnTo>
                  <a:lnTo>
                    <a:pt x="2826" y="2616"/>
                  </a:lnTo>
                  <a:lnTo>
                    <a:pt x="2828" y="2589"/>
                  </a:lnTo>
                  <a:lnTo>
                    <a:pt x="2830" y="2562"/>
                  </a:lnTo>
                  <a:lnTo>
                    <a:pt x="2828" y="2537"/>
                  </a:lnTo>
                  <a:lnTo>
                    <a:pt x="2828" y="2510"/>
                  </a:lnTo>
                  <a:lnTo>
                    <a:pt x="2824" y="2487"/>
                  </a:lnTo>
                  <a:lnTo>
                    <a:pt x="2820" y="2462"/>
                  </a:lnTo>
                  <a:lnTo>
                    <a:pt x="2816" y="2439"/>
                  </a:lnTo>
                  <a:lnTo>
                    <a:pt x="2809" y="2416"/>
                  </a:lnTo>
                  <a:lnTo>
                    <a:pt x="2803" y="2395"/>
                  </a:lnTo>
                  <a:lnTo>
                    <a:pt x="2795" y="2374"/>
                  </a:lnTo>
                  <a:lnTo>
                    <a:pt x="2786" y="2353"/>
                  </a:lnTo>
                  <a:lnTo>
                    <a:pt x="2776" y="2334"/>
                  </a:lnTo>
                  <a:lnTo>
                    <a:pt x="2755" y="2295"/>
                  </a:lnTo>
                  <a:lnTo>
                    <a:pt x="2732" y="2261"/>
                  </a:lnTo>
                  <a:lnTo>
                    <a:pt x="2707" y="2226"/>
                  </a:lnTo>
                  <a:lnTo>
                    <a:pt x="2680" y="2198"/>
                  </a:lnTo>
                  <a:lnTo>
                    <a:pt x="2651" y="2169"/>
                  </a:lnTo>
                  <a:lnTo>
                    <a:pt x="2622" y="2144"/>
                  </a:lnTo>
                  <a:lnTo>
                    <a:pt x="2594" y="2119"/>
                  </a:lnTo>
                  <a:lnTo>
                    <a:pt x="2567" y="2098"/>
                  </a:lnTo>
                  <a:lnTo>
                    <a:pt x="2540" y="2080"/>
                  </a:lnTo>
                  <a:lnTo>
                    <a:pt x="2513" y="2063"/>
                  </a:lnTo>
                  <a:lnTo>
                    <a:pt x="2490" y="2048"/>
                  </a:lnTo>
                  <a:lnTo>
                    <a:pt x="2471" y="2032"/>
                  </a:lnTo>
                  <a:lnTo>
                    <a:pt x="2453" y="2019"/>
                  </a:lnTo>
                  <a:lnTo>
                    <a:pt x="2438" y="2004"/>
                  </a:lnTo>
                  <a:lnTo>
                    <a:pt x="2425" y="1988"/>
                  </a:lnTo>
                  <a:lnTo>
                    <a:pt x="2413" y="1973"/>
                  </a:lnTo>
                  <a:lnTo>
                    <a:pt x="2403" y="1960"/>
                  </a:lnTo>
                  <a:lnTo>
                    <a:pt x="2396" y="1944"/>
                  </a:lnTo>
                  <a:lnTo>
                    <a:pt x="2390" y="1931"/>
                  </a:lnTo>
                  <a:lnTo>
                    <a:pt x="2384" y="1915"/>
                  </a:lnTo>
                  <a:lnTo>
                    <a:pt x="2380" y="1902"/>
                  </a:lnTo>
                  <a:lnTo>
                    <a:pt x="2377" y="1888"/>
                  </a:lnTo>
                  <a:lnTo>
                    <a:pt x="2375" y="1862"/>
                  </a:lnTo>
                  <a:lnTo>
                    <a:pt x="2373" y="1837"/>
                  </a:lnTo>
                  <a:lnTo>
                    <a:pt x="2390" y="1856"/>
                  </a:lnTo>
                  <a:lnTo>
                    <a:pt x="2407" y="1873"/>
                  </a:lnTo>
                  <a:lnTo>
                    <a:pt x="2426" y="1890"/>
                  </a:lnTo>
                  <a:lnTo>
                    <a:pt x="2446" y="1906"/>
                  </a:lnTo>
                  <a:lnTo>
                    <a:pt x="2467" y="1919"/>
                  </a:lnTo>
                  <a:lnTo>
                    <a:pt x="2486" y="1931"/>
                  </a:lnTo>
                  <a:lnTo>
                    <a:pt x="2507" y="1942"/>
                  </a:lnTo>
                  <a:lnTo>
                    <a:pt x="2528" y="1954"/>
                  </a:lnTo>
                  <a:lnTo>
                    <a:pt x="2549" y="1963"/>
                  </a:lnTo>
                  <a:lnTo>
                    <a:pt x="2572" y="1971"/>
                  </a:lnTo>
                  <a:lnTo>
                    <a:pt x="2594" y="1979"/>
                  </a:lnTo>
                  <a:lnTo>
                    <a:pt x="2617" y="1986"/>
                  </a:lnTo>
                  <a:lnTo>
                    <a:pt x="2663" y="1996"/>
                  </a:lnTo>
                  <a:lnTo>
                    <a:pt x="2709" y="2004"/>
                  </a:lnTo>
                  <a:lnTo>
                    <a:pt x="2747" y="2009"/>
                  </a:lnTo>
                  <a:lnTo>
                    <a:pt x="2786" y="2017"/>
                  </a:lnTo>
                  <a:lnTo>
                    <a:pt x="2822" y="2025"/>
                  </a:lnTo>
                  <a:lnTo>
                    <a:pt x="2858" y="2032"/>
                  </a:lnTo>
                  <a:lnTo>
                    <a:pt x="2891" y="2042"/>
                  </a:lnTo>
                  <a:lnTo>
                    <a:pt x="2924" y="2052"/>
                  </a:lnTo>
                  <a:lnTo>
                    <a:pt x="2954" y="2063"/>
                  </a:lnTo>
                  <a:lnTo>
                    <a:pt x="2983" y="2075"/>
                  </a:lnTo>
                  <a:lnTo>
                    <a:pt x="3012" y="2088"/>
                  </a:lnTo>
                  <a:lnTo>
                    <a:pt x="3037" y="2102"/>
                  </a:lnTo>
                  <a:lnTo>
                    <a:pt x="3062" y="2117"/>
                  </a:lnTo>
                  <a:lnTo>
                    <a:pt x="3085" y="2134"/>
                  </a:lnTo>
                  <a:lnTo>
                    <a:pt x="3106" y="2151"/>
                  </a:lnTo>
                  <a:lnTo>
                    <a:pt x="3125" y="2169"/>
                  </a:lnTo>
                  <a:lnTo>
                    <a:pt x="3143" y="2188"/>
                  </a:lnTo>
                  <a:lnTo>
                    <a:pt x="3160" y="2209"/>
                  </a:lnTo>
                  <a:lnTo>
                    <a:pt x="3160" y="2180"/>
                  </a:lnTo>
                  <a:lnTo>
                    <a:pt x="3160" y="2151"/>
                  </a:lnTo>
                  <a:lnTo>
                    <a:pt x="3156" y="2125"/>
                  </a:lnTo>
                  <a:lnTo>
                    <a:pt x="3152" y="2100"/>
                  </a:lnTo>
                  <a:lnTo>
                    <a:pt x="3146" y="2075"/>
                  </a:lnTo>
                  <a:lnTo>
                    <a:pt x="3139" y="2052"/>
                  </a:lnTo>
                  <a:lnTo>
                    <a:pt x="3129" y="2029"/>
                  </a:lnTo>
                  <a:lnTo>
                    <a:pt x="3120" y="2008"/>
                  </a:lnTo>
                  <a:lnTo>
                    <a:pt x="3106" y="1988"/>
                  </a:lnTo>
                  <a:lnTo>
                    <a:pt x="3095" y="1969"/>
                  </a:lnTo>
                  <a:lnTo>
                    <a:pt x="3081" y="1950"/>
                  </a:lnTo>
                  <a:lnTo>
                    <a:pt x="3066" y="1933"/>
                  </a:lnTo>
                  <a:lnTo>
                    <a:pt x="3035" y="1900"/>
                  </a:lnTo>
                  <a:lnTo>
                    <a:pt x="3004" y="1871"/>
                  </a:lnTo>
                  <a:lnTo>
                    <a:pt x="2937" y="1817"/>
                  </a:lnTo>
                  <a:lnTo>
                    <a:pt x="2876" y="1769"/>
                  </a:lnTo>
                  <a:lnTo>
                    <a:pt x="2849" y="1746"/>
                  </a:lnTo>
                  <a:lnTo>
                    <a:pt x="2828" y="1721"/>
                  </a:lnTo>
                  <a:lnTo>
                    <a:pt x="2818" y="1710"/>
                  </a:lnTo>
                  <a:lnTo>
                    <a:pt x="2810" y="1698"/>
                  </a:lnTo>
                  <a:lnTo>
                    <a:pt x="2803" y="1685"/>
                  </a:lnTo>
                  <a:lnTo>
                    <a:pt x="2799" y="1673"/>
                  </a:lnTo>
                  <a:lnTo>
                    <a:pt x="2837" y="1698"/>
                  </a:lnTo>
                  <a:lnTo>
                    <a:pt x="2876" y="1718"/>
                  </a:lnTo>
                  <a:lnTo>
                    <a:pt x="2910" y="1735"/>
                  </a:lnTo>
                  <a:lnTo>
                    <a:pt x="2947" y="1746"/>
                  </a:lnTo>
                  <a:lnTo>
                    <a:pt x="2983" y="1756"/>
                  </a:lnTo>
                  <a:lnTo>
                    <a:pt x="3020" y="1760"/>
                  </a:lnTo>
                  <a:lnTo>
                    <a:pt x="3058" y="1762"/>
                  </a:lnTo>
                  <a:lnTo>
                    <a:pt x="3098" y="1760"/>
                  </a:lnTo>
                  <a:lnTo>
                    <a:pt x="3125" y="1758"/>
                  </a:lnTo>
                  <a:lnTo>
                    <a:pt x="3156" y="1752"/>
                  </a:lnTo>
                  <a:lnTo>
                    <a:pt x="3185" y="1746"/>
                  </a:lnTo>
                  <a:lnTo>
                    <a:pt x="3216" y="1739"/>
                  </a:lnTo>
                  <a:lnTo>
                    <a:pt x="3244" y="1733"/>
                  </a:lnTo>
                  <a:lnTo>
                    <a:pt x="3275" y="1727"/>
                  </a:lnTo>
                  <a:lnTo>
                    <a:pt x="3306" y="1723"/>
                  </a:lnTo>
                  <a:lnTo>
                    <a:pt x="3337" y="1721"/>
                  </a:lnTo>
                  <a:lnTo>
                    <a:pt x="3367" y="1721"/>
                  </a:lnTo>
                  <a:lnTo>
                    <a:pt x="3396" y="1725"/>
                  </a:lnTo>
                  <a:lnTo>
                    <a:pt x="3411" y="1729"/>
                  </a:lnTo>
                  <a:lnTo>
                    <a:pt x="3427" y="1735"/>
                  </a:lnTo>
                  <a:lnTo>
                    <a:pt x="3440" y="1741"/>
                  </a:lnTo>
                  <a:lnTo>
                    <a:pt x="3456" y="1746"/>
                  </a:lnTo>
                  <a:lnTo>
                    <a:pt x="3469" y="1756"/>
                  </a:lnTo>
                  <a:lnTo>
                    <a:pt x="3484" y="1766"/>
                  </a:lnTo>
                  <a:lnTo>
                    <a:pt x="3498" y="1777"/>
                  </a:lnTo>
                  <a:lnTo>
                    <a:pt x="3511" y="1791"/>
                  </a:lnTo>
                  <a:lnTo>
                    <a:pt x="3525" y="1806"/>
                  </a:lnTo>
                  <a:lnTo>
                    <a:pt x="3538" y="1823"/>
                  </a:lnTo>
                  <a:lnTo>
                    <a:pt x="3552" y="1840"/>
                  </a:lnTo>
                  <a:lnTo>
                    <a:pt x="3563" y="1862"/>
                  </a:lnTo>
                  <a:lnTo>
                    <a:pt x="3596" y="1842"/>
                  </a:lnTo>
                  <a:lnTo>
                    <a:pt x="3630" y="1827"/>
                  </a:lnTo>
                  <a:lnTo>
                    <a:pt x="3665" y="1814"/>
                  </a:lnTo>
                  <a:lnTo>
                    <a:pt x="3699" y="1804"/>
                  </a:lnTo>
                  <a:lnTo>
                    <a:pt x="3736" y="1798"/>
                  </a:lnTo>
                  <a:lnTo>
                    <a:pt x="3772" y="1794"/>
                  </a:lnTo>
                  <a:lnTo>
                    <a:pt x="3809" y="1794"/>
                  </a:lnTo>
                  <a:lnTo>
                    <a:pt x="3843" y="1796"/>
                  </a:lnTo>
                  <a:lnTo>
                    <a:pt x="3880" y="1800"/>
                  </a:lnTo>
                  <a:lnTo>
                    <a:pt x="3916" y="1808"/>
                  </a:lnTo>
                  <a:lnTo>
                    <a:pt x="3951" y="1816"/>
                  </a:lnTo>
                  <a:lnTo>
                    <a:pt x="3986" y="1827"/>
                  </a:lnTo>
                  <a:lnTo>
                    <a:pt x="4018" y="1839"/>
                  </a:lnTo>
                  <a:lnTo>
                    <a:pt x="4051" y="1854"/>
                  </a:lnTo>
                  <a:lnTo>
                    <a:pt x="4080" y="1869"/>
                  </a:lnTo>
                  <a:lnTo>
                    <a:pt x="4110" y="1887"/>
                  </a:lnTo>
                  <a:close/>
                  <a:moveTo>
                    <a:pt x="2246" y="1449"/>
                  </a:moveTo>
                  <a:lnTo>
                    <a:pt x="1862" y="1449"/>
                  </a:lnTo>
                  <a:lnTo>
                    <a:pt x="1862" y="1063"/>
                  </a:lnTo>
                  <a:lnTo>
                    <a:pt x="2246" y="1063"/>
                  </a:lnTo>
                  <a:lnTo>
                    <a:pt x="2246" y="14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8.10.2020 Ancient and Medieval Middle East seminar, University of Helsinki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9315E-5A66-CF44-AE5D-C333B2F730C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4132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9"/>
          <p:cNvSpPr>
            <a:spLocks noGrp="1"/>
          </p:cNvSpPr>
          <p:nvPr>
            <p:ph type="pic" sz="quarter" idx="13" hasCustomPrompt="1"/>
          </p:nvPr>
        </p:nvSpPr>
        <p:spPr bwMode="hidden">
          <a:xfrm>
            <a:off x="254000" y="254000"/>
            <a:ext cx="8636000" cy="5905500"/>
          </a:xfr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 algn="ctr">
              <a:defRPr b="0" i="0" baseline="0">
                <a:latin typeface="Gotham-Bold"/>
                <a:cs typeface="Gotham-Bold"/>
              </a:defRPr>
            </a:lvl1pPr>
          </a:lstStyle>
          <a:p>
            <a:r>
              <a:rPr lang="en-US" dirty="0"/>
              <a:t>[Click to add your own background picture]</a:t>
            </a:r>
          </a:p>
        </p:txBody>
      </p:sp>
      <p:sp>
        <p:nvSpPr>
          <p:cNvPr id="20" name="Title Placeholder 1"/>
          <p:cNvSpPr>
            <a:spLocks noGrp="1"/>
          </p:cNvSpPr>
          <p:nvPr>
            <p:ph type="ctrTitle" hasCustomPrompt="1"/>
          </p:nvPr>
        </p:nvSpPr>
        <p:spPr>
          <a:xfrm>
            <a:off x="685800" y="2708920"/>
            <a:ext cx="7772400" cy="1296144"/>
          </a:xfrm>
        </p:spPr>
        <p:txBody>
          <a:bodyPr anchor="ctr" anchorCtr="0"/>
          <a:lstStyle>
            <a:lvl1pPr algn="ctr">
              <a:lnSpc>
                <a:spcPct val="70000"/>
              </a:lnSpc>
              <a:defRPr sz="4800">
                <a:latin typeface="+mj-lt"/>
                <a:ea typeface="ＭＳ Ｐゴシック" charset="0"/>
                <a:cs typeface="Gotham Narrow Bold"/>
              </a:defRPr>
            </a:lvl1pPr>
          </a:lstStyle>
          <a:p>
            <a:pPr lvl="0"/>
            <a:r>
              <a:rPr lang="fi-FI" noProof="0" dirty="0"/>
              <a:t>[</a:t>
            </a:r>
            <a:r>
              <a:rPr lang="fi-FI" noProof="0" dirty="0" err="1"/>
              <a:t>Title</a:t>
            </a:r>
            <a:r>
              <a:rPr lang="fi-FI" noProof="0" dirty="0"/>
              <a:t>]</a:t>
            </a:r>
          </a:p>
        </p:txBody>
      </p:sp>
      <p:sp>
        <p:nvSpPr>
          <p:cNvPr id="43011" name="Text Placeholder 2"/>
          <p:cNvSpPr>
            <a:spLocks noGrp="1"/>
          </p:cNvSpPr>
          <p:nvPr>
            <p:ph type="subTitle" idx="1" hasCustomPrompt="1"/>
          </p:nvPr>
        </p:nvSpPr>
        <p:spPr>
          <a:xfrm>
            <a:off x="685800" y="4267200"/>
            <a:ext cx="7772400" cy="1371600"/>
          </a:xfrm>
        </p:spPr>
        <p:txBody>
          <a:bodyPr/>
          <a:lstStyle>
            <a:lvl1pPr algn="ctr">
              <a:lnSpc>
                <a:spcPct val="90000"/>
              </a:lnSpc>
              <a:spcAft>
                <a:spcPct val="0"/>
              </a:spcAft>
              <a:defRPr b="1">
                <a:latin typeface="+mj-lt"/>
                <a:ea typeface="ＭＳ Ｐゴシック" charset="0"/>
                <a:cs typeface="Gotham Narrow Bold"/>
              </a:defRPr>
            </a:lvl1pPr>
          </a:lstStyle>
          <a:p>
            <a:pPr lvl="0"/>
            <a:r>
              <a:rPr lang="fi-FI" noProof="0" dirty="0"/>
              <a:t>[</a:t>
            </a:r>
            <a:r>
              <a:rPr lang="fi-FI" noProof="0" dirty="0" err="1"/>
              <a:t>Name</a:t>
            </a:r>
            <a:r>
              <a:rPr lang="fi-FI" noProof="0" dirty="0"/>
              <a:t>]</a:t>
            </a:r>
          </a:p>
        </p:txBody>
      </p:sp>
      <p:grpSp>
        <p:nvGrpSpPr>
          <p:cNvPr id="17" name="Ryhmä 16"/>
          <p:cNvGrpSpPr/>
          <p:nvPr userDrawn="1"/>
        </p:nvGrpSpPr>
        <p:grpSpPr bwMode="black">
          <a:xfrm>
            <a:off x="252000" y="250723"/>
            <a:ext cx="2179464" cy="2042651"/>
            <a:chOff x="1311275" y="373063"/>
            <a:chExt cx="6524625" cy="6115050"/>
          </a:xfrm>
          <a:solidFill>
            <a:schemeClr val="bg1"/>
          </a:solidFill>
        </p:grpSpPr>
        <p:sp>
          <p:nvSpPr>
            <p:cNvPr id="18" name="Rectangle 5"/>
            <p:cNvSpPr>
              <a:spLocks noChangeArrowheads="1"/>
            </p:cNvSpPr>
            <p:nvPr userDrawn="1"/>
          </p:nvSpPr>
          <p:spPr bwMode="black">
            <a:xfrm>
              <a:off x="4267200" y="5875338"/>
              <a:ext cx="609600" cy="612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Rectangle 6"/>
            <p:cNvSpPr>
              <a:spLocks noChangeArrowheads="1"/>
            </p:cNvSpPr>
            <p:nvPr userDrawn="1"/>
          </p:nvSpPr>
          <p:spPr bwMode="black">
            <a:xfrm>
              <a:off x="4267200" y="373063"/>
              <a:ext cx="609600" cy="609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7"/>
            <p:cNvSpPr>
              <a:spLocks noEditPoints="1"/>
            </p:cNvSpPr>
            <p:nvPr userDrawn="1"/>
          </p:nvSpPr>
          <p:spPr bwMode="black">
            <a:xfrm>
              <a:off x="1311275" y="1436688"/>
              <a:ext cx="6524625" cy="4152900"/>
            </a:xfrm>
            <a:custGeom>
              <a:avLst/>
              <a:gdLst>
                <a:gd name="T0" fmla="*/ 3947 w 4110"/>
                <a:gd name="T1" fmla="*/ 1670 h 2616"/>
                <a:gd name="T2" fmla="*/ 3459 w 4110"/>
                <a:gd name="T3" fmla="*/ 1403 h 2616"/>
                <a:gd name="T4" fmla="*/ 3294 w 4110"/>
                <a:gd name="T5" fmla="*/ 1199 h 2616"/>
                <a:gd name="T6" fmla="*/ 3062 w 4110"/>
                <a:gd name="T7" fmla="*/ 1048 h 2616"/>
                <a:gd name="T8" fmla="*/ 2897 w 4110"/>
                <a:gd name="T9" fmla="*/ 789 h 2616"/>
                <a:gd name="T10" fmla="*/ 2734 w 4110"/>
                <a:gd name="T11" fmla="*/ 314 h 2616"/>
                <a:gd name="T12" fmla="*/ 2417 w 4110"/>
                <a:gd name="T13" fmla="*/ 63 h 2616"/>
                <a:gd name="T14" fmla="*/ 2077 w 4110"/>
                <a:gd name="T15" fmla="*/ 19 h 2616"/>
                <a:gd name="T16" fmla="*/ 2204 w 4110"/>
                <a:gd name="T17" fmla="*/ 197 h 2616"/>
                <a:gd name="T18" fmla="*/ 2175 w 4110"/>
                <a:gd name="T19" fmla="*/ 357 h 2616"/>
                <a:gd name="T20" fmla="*/ 2041 w 4110"/>
                <a:gd name="T21" fmla="*/ 433 h 2616"/>
                <a:gd name="T22" fmla="*/ 1818 w 4110"/>
                <a:gd name="T23" fmla="*/ 362 h 2616"/>
                <a:gd name="T24" fmla="*/ 1518 w 4110"/>
                <a:gd name="T25" fmla="*/ 159 h 2616"/>
                <a:gd name="T26" fmla="*/ 1213 w 4110"/>
                <a:gd name="T27" fmla="*/ 130 h 2616"/>
                <a:gd name="T28" fmla="*/ 1198 w 4110"/>
                <a:gd name="T29" fmla="*/ 209 h 2616"/>
                <a:gd name="T30" fmla="*/ 1401 w 4110"/>
                <a:gd name="T31" fmla="*/ 481 h 2616"/>
                <a:gd name="T32" fmla="*/ 1555 w 4110"/>
                <a:gd name="T33" fmla="*/ 708 h 2616"/>
                <a:gd name="T34" fmla="*/ 1672 w 4110"/>
                <a:gd name="T35" fmla="*/ 796 h 2616"/>
                <a:gd name="T36" fmla="*/ 1405 w 4110"/>
                <a:gd name="T37" fmla="*/ 787 h 2616"/>
                <a:gd name="T38" fmla="*/ 1102 w 4110"/>
                <a:gd name="T39" fmla="*/ 558 h 2616"/>
                <a:gd name="T40" fmla="*/ 821 w 4110"/>
                <a:gd name="T41" fmla="*/ 395 h 2616"/>
                <a:gd name="T42" fmla="*/ 531 w 4110"/>
                <a:gd name="T43" fmla="*/ 426 h 2616"/>
                <a:gd name="T44" fmla="*/ 748 w 4110"/>
                <a:gd name="T45" fmla="*/ 537 h 2616"/>
                <a:gd name="T46" fmla="*/ 762 w 4110"/>
                <a:gd name="T47" fmla="*/ 704 h 2616"/>
                <a:gd name="T48" fmla="*/ 608 w 4110"/>
                <a:gd name="T49" fmla="*/ 689 h 2616"/>
                <a:gd name="T50" fmla="*/ 387 w 4110"/>
                <a:gd name="T51" fmla="*/ 529 h 2616"/>
                <a:gd name="T52" fmla="*/ 103 w 4110"/>
                <a:gd name="T53" fmla="*/ 499 h 2616"/>
                <a:gd name="T54" fmla="*/ 157 w 4110"/>
                <a:gd name="T55" fmla="*/ 597 h 2616"/>
                <a:gd name="T56" fmla="*/ 397 w 4110"/>
                <a:gd name="T57" fmla="*/ 913 h 2616"/>
                <a:gd name="T58" fmla="*/ 578 w 4110"/>
                <a:gd name="T59" fmla="*/ 1190 h 2616"/>
                <a:gd name="T60" fmla="*/ 954 w 4110"/>
                <a:gd name="T61" fmla="*/ 1253 h 2616"/>
                <a:gd name="T62" fmla="*/ 1184 w 4110"/>
                <a:gd name="T63" fmla="*/ 1316 h 2616"/>
                <a:gd name="T64" fmla="*/ 1250 w 4110"/>
                <a:gd name="T65" fmla="*/ 1526 h 2616"/>
                <a:gd name="T66" fmla="*/ 1365 w 4110"/>
                <a:gd name="T67" fmla="*/ 1691 h 2616"/>
                <a:gd name="T68" fmla="*/ 1601 w 4110"/>
                <a:gd name="T69" fmla="*/ 1766 h 2616"/>
                <a:gd name="T70" fmla="*/ 1384 w 4110"/>
                <a:gd name="T71" fmla="*/ 1823 h 2616"/>
                <a:gd name="T72" fmla="*/ 965 w 4110"/>
                <a:gd name="T73" fmla="*/ 1706 h 2616"/>
                <a:gd name="T74" fmla="*/ 971 w 4110"/>
                <a:gd name="T75" fmla="*/ 1890 h 2616"/>
                <a:gd name="T76" fmla="*/ 1173 w 4110"/>
                <a:gd name="T77" fmla="*/ 2136 h 2616"/>
                <a:gd name="T78" fmla="*/ 1534 w 4110"/>
                <a:gd name="T79" fmla="*/ 2226 h 2616"/>
                <a:gd name="T80" fmla="*/ 1883 w 4110"/>
                <a:gd name="T81" fmla="*/ 2182 h 2616"/>
                <a:gd name="T82" fmla="*/ 1985 w 4110"/>
                <a:gd name="T83" fmla="*/ 2299 h 2616"/>
                <a:gd name="T84" fmla="*/ 2154 w 4110"/>
                <a:gd name="T85" fmla="*/ 2418 h 2616"/>
                <a:gd name="T86" fmla="*/ 2476 w 4110"/>
                <a:gd name="T87" fmla="*/ 2413 h 2616"/>
                <a:gd name="T88" fmla="*/ 2797 w 4110"/>
                <a:gd name="T89" fmla="*/ 2585 h 2616"/>
                <a:gd name="T90" fmla="*/ 2803 w 4110"/>
                <a:gd name="T91" fmla="*/ 2395 h 2616"/>
                <a:gd name="T92" fmla="*/ 2594 w 4110"/>
                <a:gd name="T93" fmla="*/ 2119 h 2616"/>
                <a:gd name="T94" fmla="*/ 2403 w 4110"/>
                <a:gd name="T95" fmla="*/ 1960 h 2616"/>
                <a:gd name="T96" fmla="*/ 2426 w 4110"/>
                <a:gd name="T97" fmla="*/ 1890 h 2616"/>
                <a:gd name="T98" fmla="*/ 2663 w 4110"/>
                <a:gd name="T99" fmla="*/ 1996 h 2616"/>
                <a:gd name="T100" fmla="*/ 3012 w 4110"/>
                <a:gd name="T101" fmla="*/ 2088 h 2616"/>
                <a:gd name="T102" fmla="*/ 3156 w 4110"/>
                <a:gd name="T103" fmla="*/ 2125 h 2616"/>
                <a:gd name="T104" fmla="*/ 3035 w 4110"/>
                <a:gd name="T105" fmla="*/ 1900 h 2616"/>
                <a:gd name="T106" fmla="*/ 2837 w 4110"/>
                <a:gd name="T107" fmla="*/ 1698 h 2616"/>
                <a:gd name="T108" fmla="*/ 3185 w 4110"/>
                <a:gd name="T109" fmla="*/ 1746 h 2616"/>
                <a:gd name="T110" fmla="*/ 3440 w 4110"/>
                <a:gd name="T111" fmla="*/ 1741 h 2616"/>
                <a:gd name="T112" fmla="*/ 3596 w 4110"/>
                <a:gd name="T113" fmla="*/ 1842 h 2616"/>
                <a:gd name="T114" fmla="*/ 3951 w 4110"/>
                <a:gd name="T115" fmla="*/ 1816 h 2616"/>
                <a:gd name="T116" fmla="*/ 2246 w 4110"/>
                <a:gd name="T117" fmla="*/ 1449 h 2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110" h="2616">
                  <a:moveTo>
                    <a:pt x="4110" y="1887"/>
                  </a:moveTo>
                  <a:lnTo>
                    <a:pt x="4095" y="1858"/>
                  </a:lnTo>
                  <a:lnTo>
                    <a:pt x="4080" y="1829"/>
                  </a:lnTo>
                  <a:lnTo>
                    <a:pt x="4062" y="1802"/>
                  </a:lnTo>
                  <a:lnTo>
                    <a:pt x="4045" y="1777"/>
                  </a:lnTo>
                  <a:lnTo>
                    <a:pt x="4028" y="1754"/>
                  </a:lnTo>
                  <a:lnTo>
                    <a:pt x="4009" y="1731"/>
                  </a:lnTo>
                  <a:lnTo>
                    <a:pt x="3989" y="1710"/>
                  </a:lnTo>
                  <a:lnTo>
                    <a:pt x="3968" y="1689"/>
                  </a:lnTo>
                  <a:lnTo>
                    <a:pt x="3947" y="1670"/>
                  </a:lnTo>
                  <a:lnTo>
                    <a:pt x="3926" y="1652"/>
                  </a:lnTo>
                  <a:lnTo>
                    <a:pt x="3903" y="1635"/>
                  </a:lnTo>
                  <a:lnTo>
                    <a:pt x="3882" y="1618"/>
                  </a:lnTo>
                  <a:lnTo>
                    <a:pt x="3834" y="1589"/>
                  </a:lnTo>
                  <a:lnTo>
                    <a:pt x="3788" y="1560"/>
                  </a:lnTo>
                  <a:lnTo>
                    <a:pt x="3690" y="1512"/>
                  </a:lnTo>
                  <a:lnTo>
                    <a:pt x="3594" y="1468"/>
                  </a:lnTo>
                  <a:lnTo>
                    <a:pt x="3548" y="1447"/>
                  </a:lnTo>
                  <a:lnTo>
                    <a:pt x="3504" y="1426"/>
                  </a:lnTo>
                  <a:lnTo>
                    <a:pt x="3459" y="1403"/>
                  </a:lnTo>
                  <a:lnTo>
                    <a:pt x="3419" y="1378"/>
                  </a:lnTo>
                  <a:lnTo>
                    <a:pt x="3402" y="1364"/>
                  </a:lnTo>
                  <a:lnTo>
                    <a:pt x="3385" y="1351"/>
                  </a:lnTo>
                  <a:lnTo>
                    <a:pt x="3369" y="1336"/>
                  </a:lnTo>
                  <a:lnTo>
                    <a:pt x="3356" y="1318"/>
                  </a:lnTo>
                  <a:lnTo>
                    <a:pt x="3342" y="1299"/>
                  </a:lnTo>
                  <a:lnTo>
                    <a:pt x="3331" y="1282"/>
                  </a:lnTo>
                  <a:lnTo>
                    <a:pt x="3319" y="1263"/>
                  </a:lnTo>
                  <a:lnTo>
                    <a:pt x="3310" y="1242"/>
                  </a:lnTo>
                  <a:lnTo>
                    <a:pt x="3294" y="1199"/>
                  </a:lnTo>
                  <a:lnTo>
                    <a:pt x="3281" y="1157"/>
                  </a:lnTo>
                  <a:lnTo>
                    <a:pt x="3271" y="1115"/>
                  </a:lnTo>
                  <a:lnTo>
                    <a:pt x="3264" y="1073"/>
                  </a:lnTo>
                  <a:lnTo>
                    <a:pt x="3223" y="1076"/>
                  </a:lnTo>
                  <a:lnTo>
                    <a:pt x="3179" y="1076"/>
                  </a:lnTo>
                  <a:lnTo>
                    <a:pt x="3156" y="1075"/>
                  </a:lnTo>
                  <a:lnTo>
                    <a:pt x="3133" y="1071"/>
                  </a:lnTo>
                  <a:lnTo>
                    <a:pt x="3110" y="1065"/>
                  </a:lnTo>
                  <a:lnTo>
                    <a:pt x="3087" y="1057"/>
                  </a:lnTo>
                  <a:lnTo>
                    <a:pt x="3062" y="1048"/>
                  </a:lnTo>
                  <a:lnTo>
                    <a:pt x="3039" y="1034"/>
                  </a:lnTo>
                  <a:lnTo>
                    <a:pt x="3018" y="1019"/>
                  </a:lnTo>
                  <a:lnTo>
                    <a:pt x="2997" y="1000"/>
                  </a:lnTo>
                  <a:lnTo>
                    <a:pt x="2976" y="979"/>
                  </a:lnTo>
                  <a:lnTo>
                    <a:pt x="2956" y="952"/>
                  </a:lnTo>
                  <a:lnTo>
                    <a:pt x="2939" y="921"/>
                  </a:lnTo>
                  <a:lnTo>
                    <a:pt x="2924" y="886"/>
                  </a:lnTo>
                  <a:lnTo>
                    <a:pt x="2912" y="856"/>
                  </a:lnTo>
                  <a:lnTo>
                    <a:pt x="2905" y="823"/>
                  </a:lnTo>
                  <a:lnTo>
                    <a:pt x="2897" y="789"/>
                  </a:lnTo>
                  <a:lnTo>
                    <a:pt x="2889" y="752"/>
                  </a:lnTo>
                  <a:lnTo>
                    <a:pt x="2874" y="675"/>
                  </a:lnTo>
                  <a:lnTo>
                    <a:pt x="2857" y="593"/>
                  </a:lnTo>
                  <a:lnTo>
                    <a:pt x="2845" y="550"/>
                  </a:lnTo>
                  <a:lnTo>
                    <a:pt x="2834" y="508"/>
                  </a:lnTo>
                  <a:lnTo>
                    <a:pt x="2816" y="464"/>
                  </a:lnTo>
                  <a:lnTo>
                    <a:pt x="2797" y="422"/>
                  </a:lnTo>
                  <a:lnTo>
                    <a:pt x="2776" y="378"/>
                  </a:lnTo>
                  <a:lnTo>
                    <a:pt x="2749" y="335"/>
                  </a:lnTo>
                  <a:lnTo>
                    <a:pt x="2734" y="314"/>
                  </a:lnTo>
                  <a:lnTo>
                    <a:pt x="2718" y="293"/>
                  </a:lnTo>
                  <a:lnTo>
                    <a:pt x="2701" y="272"/>
                  </a:lnTo>
                  <a:lnTo>
                    <a:pt x="2682" y="251"/>
                  </a:lnTo>
                  <a:lnTo>
                    <a:pt x="2647" y="216"/>
                  </a:lnTo>
                  <a:lnTo>
                    <a:pt x="2611" y="184"/>
                  </a:lnTo>
                  <a:lnTo>
                    <a:pt x="2572" y="153"/>
                  </a:lnTo>
                  <a:lnTo>
                    <a:pt x="2534" y="126"/>
                  </a:lnTo>
                  <a:lnTo>
                    <a:pt x="2496" y="101"/>
                  </a:lnTo>
                  <a:lnTo>
                    <a:pt x="2457" y="80"/>
                  </a:lnTo>
                  <a:lnTo>
                    <a:pt x="2417" y="63"/>
                  </a:lnTo>
                  <a:lnTo>
                    <a:pt x="2377" y="46"/>
                  </a:lnTo>
                  <a:lnTo>
                    <a:pt x="2336" y="32"/>
                  </a:lnTo>
                  <a:lnTo>
                    <a:pt x="2296" y="21"/>
                  </a:lnTo>
                  <a:lnTo>
                    <a:pt x="2256" y="13"/>
                  </a:lnTo>
                  <a:lnTo>
                    <a:pt x="2215" y="5"/>
                  </a:lnTo>
                  <a:lnTo>
                    <a:pt x="2175" y="1"/>
                  </a:lnTo>
                  <a:lnTo>
                    <a:pt x="2135" y="0"/>
                  </a:lnTo>
                  <a:lnTo>
                    <a:pt x="2094" y="0"/>
                  </a:lnTo>
                  <a:lnTo>
                    <a:pt x="2054" y="1"/>
                  </a:lnTo>
                  <a:lnTo>
                    <a:pt x="2077" y="19"/>
                  </a:lnTo>
                  <a:lnTo>
                    <a:pt x="2098" y="34"/>
                  </a:lnTo>
                  <a:lnTo>
                    <a:pt x="2117" y="51"/>
                  </a:lnTo>
                  <a:lnTo>
                    <a:pt x="2135" y="71"/>
                  </a:lnTo>
                  <a:lnTo>
                    <a:pt x="2150" y="88"/>
                  </a:lnTo>
                  <a:lnTo>
                    <a:pt x="2163" y="105"/>
                  </a:lnTo>
                  <a:lnTo>
                    <a:pt x="2175" y="124"/>
                  </a:lnTo>
                  <a:lnTo>
                    <a:pt x="2185" y="142"/>
                  </a:lnTo>
                  <a:lnTo>
                    <a:pt x="2192" y="161"/>
                  </a:lnTo>
                  <a:lnTo>
                    <a:pt x="2200" y="178"/>
                  </a:lnTo>
                  <a:lnTo>
                    <a:pt x="2204" y="197"/>
                  </a:lnTo>
                  <a:lnTo>
                    <a:pt x="2208" y="215"/>
                  </a:lnTo>
                  <a:lnTo>
                    <a:pt x="2210" y="232"/>
                  </a:lnTo>
                  <a:lnTo>
                    <a:pt x="2210" y="249"/>
                  </a:lnTo>
                  <a:lnTo>
                    <a:pt x="2208" y="266"/>
                  </a:lnTo>
                  <a:lnTo>
                    <a:pt x="2206" y="284"/>
                  </a:lnTo>
                  <a:lnTo>
                    <a:pt x="2202" y="299"/>
                  </a:lnTo>
                  <a:lnTo>
                    <a:pt x="2198" y="314"/>
                  </a:lnTo>
                  <a:lnTo>
                    <a:pt x="2190" y="330"/>
                  </a:lnTo>
                  <a:lnTo>
                    <a:pt x="2183" y="343"/>
                  </a:lnTo>
                  <a:lnTo>
                    <a:pt x="2175" y="357"/>
                  </a:lnTo>
                  <a:lnTo>
                    <a:pt x="2165" y="370"/>
                  </a:lnTo>
                  <a:lnTo>
                    <a:pt x="2156" y="382"/>
                  </a:lnTo>
                  <a:lnTo>
                    <a:pt x="2144" y="391"/>
                  </a:lnTo>
                  <a:lnTo>
                    <a:pt x="2131" y="401"/>
                  </a:lnTo>
                  <a:lnTo>
                    <a:pt x="2117" y="410"/>
                  </a:lnTo>
                  <a:lnTo>
                    <a:pt x="2104" y="418"/>
                  </a:lnTo>
                  <a:lnTo>
                    <a:pt x="2089" y="424"/>
                  </a:lnTo>
                  <a:lnTo>
                    <a:pt x="2073" y="428"/>
                  </a:lnTo>
                  <a:lnTo>
                    <a:pt x="2058" y="431"/>
                  </a:lnTo>
                  <a:lnTo>
                    <a:pt x="2041" y="433"/>
                  </a:lnTo>
                  <a:lnTo>
                    <a:pt x="2023" y="435"/>
                  </a:lnTo>
                  <a:lnTo>
                    <a:pt x="1998" y="433"/>
                  </a:lnTo>
                  <a:lnTo>
                    <a:pt x="1975" y="431"/>
                  </a:lnTo>
                  <a:lnTo>
                    <a:pt x="1954" y="428"/>
                  </a:lnTo>
                  <a:lnTo>
                    <a:pt x="1933" y="422"/>
                  </a:lnTo>
                  <a:lnTo>
                    <a:pt x="1912" y="414"/>
                  </a:lnTo>
                  <a:lnTo>
                    <a:pt x="1893" y="407"/>
                  </a:lnTo>
                  <a:lnTo>
                    <a:pt x="1874" y="397"/>
                  </a:lnTo>
                  <a:lnTo>
                    <a:pt x="1854" y="385"/>
                  </a:lnTo>
                  <a:lnTo>
                    <a:pt x="1818" y="362"/>
                  </a:lnTo>
                  <a:lnTo>
                    <a:pt x="1781" y="335"/>
                  </a:lnTo>
                  <a:lnTo>
                    <a:pt x="1747" y="307"/>
                  </a:lnTo>
                  <a:lnTo>
                    <a:pt x="1710" y="278"/>
                  </a:lnTo>
                  <a:lnTo>
                    <a:pt x="1672" y="247"/>
                  </a:lnTo>
                  <a:lnTo>
                    <a:pt x="1632" y="220"/>
                  </a:lnTo>
                  <a:lnTo>
                    <a:pt x="1610" y="207"/>
                  </a:lnTo>
                  <a:lnTo>
                    <a:pt x="1589" y="193"/>
                  </a:lnTo>
                  <a:lnTo>
                    <a:pt x="1566" y="180"/>
                  </a:lnTo>
                  <a:lnTo>
                    <a:pt x="1543" y="168"/>
                  </a:lnTo>
                  <a:lnTo>
                    <a:pt x="1518" y="159"/>
                  </a:lnTo>
                  <a:lnTo>
                    <a:pt x="1491" y="149"/>
                  </a:lnTo>
                  <a:lnTo>
                    <a:pt x="1465" y="142"/>
                  </a:lnTo>
                  <a:lnTo>
                    <a:pt x="1436" y="134"/>
                  </a:lnTo>
                  <a:lnTo>
                    <a:pt x="1405" y="128"/>
                  </a:lnTo>
                  <a:lnTo>
                    <a:pt x="1374" y="124"/>
                  </a:lnTo>
                  <a:lnTo>
                    <a:pt x="1342" y="120"/>
                  </a:lnTo>
                  <a:lnTo>
                    <a:pt x="1305" y="120"/>
                  </a:lnTo>
                  <a:lnTo>
                    <a:pt x="1273" y="120"/>
                  </a:lnTo>
                  <a:lnTo>
                    <a:pt x="1242" y="124"/>
                  </a:lnTo>
                  <a:lnTo>
                    <a:pt x="1213" y="130"/>
                  </a:lnTo>
                  <a:lnTo>
                    <a:pt x="1184" y="138"/>
                  </a:lnTo>
                  <a:lnTo>
                    <a:pt x="1159" y="147"/>
                  </a:lnTo>
                  <a:lnTo>
                    <a:pt x="1134" y="157"/>
                  </a:lnTo>
                  <a:lnTo>
                    <a:pt x="1113" y="168"/>
                  </a:lnTo>
                  <a:lnTo>
                    <a:pt x="1092" y="180"/>
                  </a:lnTo>
                  <a:lnTo>
                    <a:pt x="1113" y="182"/>
                  </a:lnTo>
                  <a:lnTo>
                    <a:pt x="1130" y="186"/>
                  </a:lnTo>
                  <a:lnTo>
                    <a:pt x="1150" y="192"/>
                  </a:lnTo>
                  <a:lnTo>
                    <a:pt x="1167" y="195"/>
                  </a:lnTo>
                  <a:lnTo>
                    <a:pt x="1198" y="209"/>
                  </a:lnTo>
                  <a:lnTo>
                    <a:pt x="1226" y="224"/>
                  </a:lnTo>
                  <a:lnTo>
                    <a:pt x="1251" y="243"/>
                  </a:lnTo>
                  <a:lnTo>
                    <a:pt x="1274" y="264"/>
                  </a:lnTo>
                  <a:lnTo>
                    <a:pt x="1296" y="286"/>
                  </a:lnTo>
                  <a:lnTo>
                    <a:pt x="1315" y="311"/>
                  </a:lnTo>
                  <a:lnTo>
                    <a:pt x="1332" y="337"/>
                  </a:lnTo>
                  <a:lnTo>
                    <a:pt x="1347" y="364"/>
                  </a:lnTo>
                  <a:lnTo>
                    <a:pt x="1363" y="391"/>
                  </a:lnTo>
                  <a:lnTo>
                    <a:pt x="1376" y="422"/>
                  </a:lnTo>
                  <a:lnTo>
                    <a:pt x="1401" y="481"/>
                  </a:lnTo>
                  <a:lnTo>
                    <a:pt x="1426" y="541"/>
                  </a:lnTo>
                  <a:lnTo>
                    <a:pt x="1436" y="564"/>
                  </a:lnTo>
                  <a:lnTo>
                    <a:pt x="1447" y="585"/>
                  </a:lnTo>
                  <a:lnTo>
                    <a:pt x="1461" y="606"/>
                  </a:lnTo>
                  <a:lnTo>
                    <a:pt x="1474" y="625"/>
                  </a:lnTo>
                  <a:lnTo>
                    <a:pt x="1488" y="645"/>
                  </a:lnTo>
                  <a:lnTo>
                    <a:pt x="1503" y="662"/>
                  </a:lnTo>
                  <a:lnTo>
                    <a:pt x="1520" y="677"/>
                  </a:lnTo>
                  <a:lnTo>
                    <a:pt x="1538" y="693"/>
                  </a:lnTo>
                  <a:lnTo>
                    <a:pt x="1555" y="708"/>
                  </a:lnTo>
                  <a:lnTo>
                    <a:pt x="1576" y="721"/>
                  </a:lnTo>
                  <a:lnTo>
                    <a:pt x="1595" y="733"/>
                  </a:lnTo>
                  <a:lnTo>
                    <a:pt x="1616" y="744"/>
                  </a:lnTo>
                  <a:lnTo>
                    <a:pt x="1639" y="754"/>
                  </a:lnTo>
                  <a:lnTo>
                    <a:pt x="1662" y="764"/>
                  </a:lnTo>
                  <a:lnTo>
                    <a:pt x="1687" y="771"/>
                  </a:lnTo>
                  <a:lnTo>
                    <a:pt x="1714" y="779"/>
                  </a:lnTo>
                  <a:lnTo>
                    <a:pt x="1703" y="785"/>
                  </a:lnTo>
                  <a:lnTo>
                    <a:pt x="1687" y="790"/>
                  </a:lnTo>
                  <a:lnTo>
                    <a:pt x="1672" y="796"/>
                  </a:lnTo>
                  <a:lnTo>
                    <a:pt x="1651" y="802"/>
                  </a:lnTo>
                  <a:lnTo>
                    <a:pt x="1630" y="806"/>
                  </a:lnTo>
                  <a:lnTo>
                    <a:pt x="1605" y="810"/>
                  </a:lnTo>
                  <a:lnTo>
                    <a:pt x="1578" y="812"/>
                  </a:lnTo>
                  <a:lnTo>
                    <a:pt x="1551" y="812"/>
                  </a:lnTo>
                  <a:lnTo>
                    <a:pt x="1518" y="812"/>
                  </a:lnTo>
                  <a:lnTo>
                    <a:pt x="1490" y="808"/>
                  </a:lnTo>
                  <a:lnTo>
                    <a:pt x="1461" y="802"/>
                  </a:lnTo>
                  <a:lnTo>
                    <a:pt x="1432" y="796"/>
                  </a:lnTo>
                  <a:lnTo>
                    <a:pt x="1405" y="787"/>
                  </a:lnTo>
                  <a:lnTo>
                    <a:pt x="1378" y="777"/>
                  </a:lnTo>
                  <a:lnTo>
                    <a:pt x="1353" y="765"/>
                  </a:lnTo>
                  <a:lnTo>
                    <a:pt x="1328" y="752"/>
                  </a:lnTo>
                  <a:lnTo>
                    <a:pt x="1303" y="737"/>
                  </a:lnTo>
                  <a:lnTo>
                    <a:pt x="1280" y="721"/>
                  </a:lnTo>
                  <a:lnTo>
                    <a:pt x="1257" y="702"/>
                  </a:lnTo>
                  <a:lnTo>
                    <a:pt x="1234" y="685"/>
                  </a:lnTo>
                  <a:lnTo>
                    <a:pt x="1188" y="643"/>
                  </a:lnTo>
                  <a:lnTo>
                    <a:pt x="1142" y="598"/>
                  </a:lnTo>
                  <a:lnTo>
                    <a:pt x="1102" y="558"/>
                  </a:lnTo>
                  <a:lnTo>
                    <a:pt x="1059" y="518"/>
                  </a:lnTo>
                  <a:lnTo>
                    <a:pt x="1036" y="501"/>
                  </a:lnTo>
                  <a:lnTo>
                    <a:pt x="1013" y="483"/>
                  </a:lnTo>
                  <a:lnTo>
                    <a:pt x="990" y="466"/>
                  </a:lnTo>
                  <a:lnTo>
                    <a:pt x="965" y="451"/>
                  </a:lnTo>
                  <a:lnTo>
                    <a:pt x="938" y="435"/>
                  </a:lnTo>
                  <a:lnTo>
                    <a:pt x="912" y="424"/>
                  </a:lnTo>
                  <a:lnTo>
                    <a:pt x="883" y="412"/>
                  </a:lnTo>
                  <a:lnTo>
                    <a:pt x="854" y="403"/>
                  </a:lnTo>
                  <a:lnTo>
                    <a:pt x="821" y="395"/>
                  </a:lnTo>
                  <a:lnTo>
                    <a:pt x="789" y="389"/>
                  </a:lnTo>
                  <a:lnTo>
                    <a:pt x="754" y="385"/>
                  </a:lnTo>
                  <a:lnTo>
                    <a:pt x="718" y="385"/>
                  </a:lnTo>
                  <a:lnTo>
                    <a:pt x="683" y="385"/>
                  </a:lnTo>
                  <a:lnTo>
                    <a:pt x="649" y="389"/>
                  </a:lnTo>
                  <a:lnTo>
                    <a:pt x="620" y="395"/>
                  </a:lnTo>
                  <a:lnTo>
                    <a:pt x="591" y="403"/>
                  </a:lnTo>
                  <a:lnTo>
                    <a:pt x="568" y="410"/>
                  </a:lnTo>
                  <a:lnTo>
                    <a:pt x="547" y="418"/>
                  </a:lnTo>
                  <a:lnTo>
                    <a:pt x="531" y="426"/>
                  </a:lnTo>
                  <a:lnTo>
                    <a:pt x="520" y="433"/>
                  </a:lnTo>
                  <a:lnTo>
                    <a:pt x="562" y="441"/>
                  </a:lnTo>
                  <a:lnTo>
                    <a:pt x="608" y="455"/>
                  </a:lnTo>
                  <a:lnTo>
                    <a:pt x="631" y="464"/>
                  </a:lnTo>
                  <a:lnTo>
                    <a:pt x="652" y="474"/>
                  </a:lnTo>
                  <a:lnTo>
                    <a:pt x="675" y="483"/>
                  </a:lnTo>
                  <a:lnTo>
                    <a:pt x="695" y="495"/>
                  </a:lnTo>
                  <a:lnTo>
                    <a:pt x="716" y="508"/>
                  </a:lnTo>
                  <a:lnTo>
                    <a:pt x="733" y="522"/>
                  </a:lnTo>
                  <a:lnTo>
                    <a:pt x="748" y="537"/>
                  </a:lnTo>
                  <a:lnTo>
                    <a:pt x="764" y="554"/>
                  </a:lnTo>
                  <a:lnTo>
                    <a:pt x="773" y="572"/>
                  </a:lnTo>
                  <a:lnTo>
                    <a:pt x="783" y="591"/>
                  </a:lnTo>
                  <a:lnTo>
                    <a:pt x="789" y="610"/>
                  </a:lnTo>
                  <a:lnTo>
                    <a:pt x="791" y="631"/>
                  </a:lnTo>
                  <a:lnTo>
                    <a:pt x="789" y="648"/>
                  </a:lnTo>
                  <a:lnTo>
                    <a:pt x="785" y="666"/>
                  </a:lnTo>
                  <a:lnTo>
                    <a:pt x="779" y="679"/>
                  </a:lnTo>
                  <a:lnTo>
                    <a:pt x="771" y="693"/>
                  </a:lnTo>
                  <a:lnTo>
                    <a:pt x="762" y="704"/>
                  </a:lnTo>
                  <a:lnTo>
                    <a:pt x="750" y="714"/>
                  </a:lnTo>
                  <a:lnTo>
                    <a:pt x="739" y="719"/>
                  </a:lnTo>
                  <a:lnTo>
                    <a:pt x="723" y="725"/>
                  </a:lnTo>
                  <a:lnTo>
                    <a:pt x="710" y="727"/>
                  </a:lnTo>
                  <a:lnTo>
                    <a:pt x="693" y="727"/>
                  </a:lnTo>
                  <a:lnTo>
                    <a:pt x="677" y="725"/>
                  </a:lnTo>
                  <a:lnTo>
                    <a:pt x="660" y="721"/>
                  </a:lnTo>
                  <a:lnTo>
                    <a:pt x="643" y="714"/>
                  </a:lnTo>
                  <a:lnTo>
                    <a:pt x="626" y="702"/>
                  </a:lnTo>
                  <a:lnTo>
                    <a:pt x="608" y="689"/>
                  </a:lnTo>
                  <a:lnTo>
                    <a:pt x="591" y="673"/>
                  </a:lnTo>
                  <a:lnTo>
                    <a:pt x="572" y="654"/>
                  </a:lnTo>
                  <a:lnTo>
                    <a:pt x="553" y="635"/>
                  </a:lnTo>
                  <a:lnTo>
                    <a:pt x="531" y="618"/>
                  </a:lnTo>
                  <a:lnTo>
                    <a:pt x="508" y="600"/>
                  </a:lnTo>
                  <a:lnTo>
                    <a:pt x="485" y="583"/>
                  </a:lnTo>
                  <a:lnTo>
                    <a:pt x="462" y="568"/>
                  </a:lnTo>
                  <a:lnTo>
                    <a:pt x="439" y="554"/>
                  </a:lnTo>
                  <a:lnTo>
                    <a:pt x="414" y="541"/>
                  </a:lnTo>
                  <a:lnTo>
                    <a:pt x="387" y="529"/>
                  </a:lnTo>
                  <a:lnTo>
                    <a:pt x="361" y="520"/>
                  </a:lnTo>
                  <a:lnTo>
                    <a:pt x="334" y="510"/>
                  </a:lnTo>
                  <a:lnTo>
                    <a:pt x="307" y="503"/>
                  </a:lnTo>
                  <a:lnTo>
                    <a:pt x="278" y="497"/>
                  </a:lnTo>
                  <a:lnTo>
                    <a:pt x="249" y="491"/>
                  </a:lnTo>
                  <a:lnTo>
                    <a:pt x="220" y="489"/>
                  </a:lnTo>
                  <a:lnTo>
                    <a:pt x="192" y="489"/>
                  </a:lnTo>
                  <a:lnTo>
                    <a:pt x="161" y="489"/>
                  </a:lnTo>
                  <a:lnTo>
                    <a:pt x="132" y="493"/>
                  </a:lnTo>
                  <a:lnTo>
                    <a:pt x="103" y="499"/>
                  </a:lnTo>
                  <a:lnTo>
                    <a:pt x="78" y="504"/>
                  </a:lnTo>
                  <a:lnTo>
                    <a:pt x="53" y="514"/>
                  </a:lnTo>
                  <a:lnTo>
                    <a:pt x="32" y="524"/>
                  </a:lnTo>
                  <a:lnTo>
                    <a:pt x="13" y="535"/>
                  </a:lnTo>
                  <a:lnTo>
                    <a:pt x="0" y="547"/>
                  </a:lnTo>
                  <a:lnTo>
                    <a:pt x="34" y="550"/>
                  </a:lnTo>
                  <a:lnTo>
                    <a:pt x="67" y="558"/>
                  </a:lnTo>
                  <a:lnTo>
                    <a:pt x="98" y="570"/>
                  </a:lnTo>
                  <a:lnTo>
                    <a:pt x="128" y="581"/>
                  </a:lnTo>
                  <a:lnTo>
                    <a:pt x="157" y="597"/>
                  </a:lnTo>
                  <a:lnTo>
                    <a:pt x="184" y="616"/>
                  </a:lnTo>
                  <a:lnTo>
                    <a:pt x="211" y="637"/>
                  </a:lnTo>
                  <a:lnTo>
                    <a:pt x="236" y="660"/>
                  </a:lnTo>
                  <a:lnTo>
                    <a:pt x="261" y="687"/>
                  </a:lnTo>
                  <a:lnTo>
                    <a:pt x="284" y="718"/>
                  </a:lnTo>
                  <a:lnTo>
                    <a:pt x="307" y="750"/>
                  </a:lnTo>
                  <a:lnTo>
                    <a:pt x="330" y="785"/>
                  </a:lnTo>
                  <a:lnTo>
                    <a:pt x="353" y="825"/>
                  </a:lnTo>
                  <a:lnTo>
                    <a:pt x="374" y="867"/>
                  </a:lnTo>
                  <a:lnTo>
                    <a:pt x="397" y="913"/>
                  </a:lnTo>
                  <a:lnTo>
                    <a:pt x="418" y="961"/>
                  </a:lnTo>
                  <a:lnTo>
                    <a:pt x="432" y="990"/>
                  </a:lnTo>
                  <a:lnTo>
                    <a:pt x="445" y="1019"/>
                  </a:lnTo>
                  <a:lnTo>
                    <a:pt x="460" y="1046"/>
                  </a:lnTo>
                  <a:lnTo>
                    <a:pt x="476" y="1073"/>
                  </a:lnTo>
                  <a:lnTo>
                    <a:pt x="493" y="1100"/>
                  </a:lnTo>
                  <a:lnTo>
                    <a:pt x="512" y="1124"/>
                  </a:lnTo>
                  <a:lnTo>
                    <a:pt x="531" y="1148"/>
                  </a:lnTo>
                  <a:lnTo>
                    <a:pt x="554" y="1169"/>
                  </a:lnTo>
                  <a:lnTo>
                    <a:pt x="578" y="1190"/>
                  </a:lnTo>
                  <a:lnTo>
                    <a:pt x="604" y="1207"/>
                  </a:lnTo>
                  <a:lnTo>
                    <a:pt x="633" y="1222"/>
                  </a:lnTo>
                  <a:lnTo>
                    <a:pt x="664" y="1236"/>
                  </a:lnTo>
                  <a:lnTo>
                    <a:pt x="698" y="1247"/>
                  </a:lnTo>
                  <a:lnTo>
                    <a:pt x="735" y="1255"/>
                  </a:lnTo>
                  <a:lnTo>
                    <a:pt x="775" y="1261"/>
                  </a:lnTo>
                  <a:lnTo>
                    <a:pt x="818" y="1263"/>
                  </a:lnTo>
                  <a:lnTo>
                    <a:pt x="860" y="1263"/>
                  </a:lnTo>
                  <a:lnTo>
                    <a:pt x="906" y="1257"/>
                  </a:lnTo>
                  <a:lnTo>
                    <a:pt x="954" y="1253"/>
                  </a:lnTo>
                  <a:lnTo>
                    <a:pt x="1000" y="1249"/>
                  </a:lnTo>
                  <a:lnTo>
                    <a:pt x="1025" y="1249"/>
                  </a:lnTo>
                  <a:lnTo>
                    <a:pt x="1048" y="1251"/>
                  </a:lnTo>
                  <a:lnTo>
                    <a:pt x="1071" y="1253"/>
                  </a:lnTo>
                  <a:lnTo>
                    <a:pt x="1092" y="1257"/>
                  </a:lnTo>
                  <a:lnTo>
                    <a:pt x="1113" y="1265"/>
                  </a:lnTo>
                  <a:lnTo>
                    <a:pt x="1134" y="1274"/>
                  </a:lnTo>
                  <a:lnTo>
                    <a:pt x="1154" y="1286"/>
                  </a:lnTo>
                  <a:lnTo>
                    <a:pt x="1171" y="1299"/>
                  </a:lnTo>
                  <a:lnTo>
                    <a:pt x="1184" y="1316"/>
                  </a:lnTo>
                  <a:lnTo>
                    <a:pt x="1198" y="1332"/>
                  </a:lnTo>
                  <a:lnTo>
                    <a:pt x="1207" y="1349"/>
                  </a:lnTo>
                  <a:lnTo>
                    <a:pt x="1215" y="1366"/>
                  </a:lnTo>
                  <a:lnTo>
                    <a:pt x="1223" y="1384"/>
                  </a:lnTo>
                  <a:lnTo>
                    <a:pt x="1228" y="1401"/>
                  </a:lnTo>
                  <a:lnTo>
                    <a:pt x="1232" y="1418"/>
                  </a:lnTo>
                  <a:lnTo>
                    <a:pt x="1236" y="1435"/>
                  </a:lnTo>
                  <a:lnTo>
                    <a:pt x="1242" y="1472"/>
                  </a:lnTo>
                  <a:lnTo>
                    <a:pt x="1248" y="1508"/>
                  </a:lnTo>
                  <a:lnTo>
                    <a:pt x="1250" y="1526"/>
                  </a:lnTo>
                  <a:lnTo>
                    <a:pt x="1255" y="1543"/>
                  </a:lnTo>
                  <a:lnTo>
                    <a:pt x="1259" y="1560"/>
                  </a:lnTo>
                  <a:lnTo>
                    <a:pt x="1267" y="1578"/>
                  </a:lnTo>
                  <a:lnTo>
                    <a:pt x="1276" y="1597"/>
                  </a:lnTo>
                  <a:lnTo>
                    <a:pt x="1288" y="1616"/>
                  </a:lnTo>
                  <a:lnTo>
                    <a:pt x="1299" y="1633"/>
                  </a:lnTo>
                  <a:lnTo>
                    <a:pt x="1313" y="1649"/>
                  </a:lnTo>
                  <a:lnTo>
                    <a:pt x="1328" y="1664"/>
                  </a:lnTo>
                  <a:lnTo>
                    <a:pt x="1346" y="1677"/>
                  </a:lnTo>
                  <a:lnTo>
                    <a:pt x="1365" y="1691"/>
                  </a:lnTo>
                  <a:lnTo>
                    <a:pt x="1386" y="1702"/>
                  </a:lnTo>
                  <a:lnTo>
                    <a:pt x="1407" y="1712"/>
                  </a:lnTo>
                  <a:lnTo>
                    <a:pt x="1432" y="1721"/>
                  </a:lnTo>
                  <a:lnTo>
                    <a:pt x="1457" y="1729"/>
                  </a:lnTo>
                  <a:lnTo>
                    <a:pt x="1486" y="1737"/>
                  </a:lnTo>
                  <a:lnTo>
                    <a:pt x="1514" y="1743"/>
                  </a:lnTo>
                  <a:lnTo>
                    <a:pt x="1547" y="1746"/>
                  </a:lnTo>
                  <a:lnTo>
                    <a:pt x="1580" y="1750"/>
                  </a:lnTo>
                  <a:lnTo>
                    <a:pt x="1616" y="1754"/>
                  </a:lnTo>
                  <a:lnTo>
                    <a:pt x="1601" y="1766"/>
                  </a:lnTo>
                  <a:lnTo>
                    <a:pt x="1584" y="1777"/>
                  </a:lnTo>
                  <a:lnTo>
                    <a:pt x="1564" y="1787"/>
                  </a:lnTo>
                  <a:lnTo>
                    <a:pt x="1545" y="1794"/>
                  </a:lnTo>
                  <a:lnTo>
                    <a:pt x="1524" y="1802"/>
                  </a:lnTo>
                  <a:lnTo>
                    <a:pt x="1503" y="1808"/>
                  </a:lnTo>
                  <a:lnTo>
                    <a:pt x="1480" y="1814"/>
                  </a:lnTo>
                  <a:lnTo>
                    <a:pt x="1457" y="1817"/>
                  </a:lnTo>
                  <a:lnTo>
                    <a:pt x="1434" y="1821"/>
                  </a:lnTo>
                  <a:lnTo>
                    <a:pt x="1409" y="1823"/>
                  </a:lnTo>
                  <a:lnTo>
                    <a:pt x="1384" y="1823"/>
                  </a:lnTo>
                  <a:lnTo>
                    <a:pt x="1359" y="1823"/>
                  </a:lnTo>
                  <a:lnTo>
                    <a:pt x="1309" y="1821"/>
                  </a:lnTo>
                  <a:lnTo>
                    <a:pt x="1257" y="1816"/>
                  </a:lnTo>
                  <a:lnTo>
                    <a:pt x="1207" y="1806"/>
                  </a:lnTo>
                  <a:lnTo>
                    <a:pt x="1157" y="1793"/>
                  </a:lnTo>
                  <a:lnTo>
                    <a:pt x="1109" y="1777"/>
                  </a:lnTo>
                  <a:lnTo>
                    <a:pt x="1063" y="1760"/>
                  </a:lnTo>
                  <a:lnTo>
                    <a:pt x="1021" y="1739"/>
                  </a:lnTo>
                  <a:lnTo>
                    <a:pt x="983" y="1718"/>
                  </a:lnTo>
                  <a:lnTo>
                    <a:pt x="965" y="1706"/>
                  </a:lnTo>
                  <a:lnTo>
                    <a:pt x="950" y="1693"/>
                  </a:lnTo>
                  <a:lnTo>
                    <a:pt x="935" y="1679"/>
                  </a:lnTo>
                  <a:lnTo>
                    <a:pt x="921" y="1668"/>
                  </a:lnTo>
                  <a:lnTo>
                    <a:pt x="923" y="1700"/>
                  </a:lnTo>
                  <a:lnTo>
                    <a:pt x="927" y="1733"/>
                  </a:lnTo>
                  <a:lnTo>
                    <a:pt x="933" y="1766"/>
                  </a:lnTo>
                  <a:lnTo>
                    <a:pt x="940" y="1798"/>
                  </a:lnTo>
                  <a:lnTo>
                    <a:pt x="948" y="1829"/>
                  </a:lnTo>
                  <a:lnTo>
                    <a:pt x="960" y="1860"/>
                  </a:lnTo>
                  <a:lnTo>
                    <a:pt x="971" y="1890"/>
                  </a:lnTo>
                  <a:lnTo>
                    <a:pt x="985" y="1919"/>
                  </a:lnTo>
                  <a:lnTo>
                    <a:pt x="998" y="1948"/>
                  </a:lnTo>
                  <a:lnTo>
                    <a:pt x="1015" y="1975"/>
                  </a:lnTo>
                  <a:lnTo>
                    <a:pt x="1033" y="2002"/>
                  </a:lnTo>
                  <a:lnTo>
                    <a:pt x="1052" y="2027"/>
                  </a:lnTo>
                  <a:lnTo>
                    <a:pt x="1073" y="2052"/>
                  </a:lnTo>
                  <a:lnTo>
                    <a:pt x="1096" y="2075"/>
                  </a:lnTo>
                  <a:lnTo>
                    <a:pt x="1121" y="2096"/>
                  </a:lnTo>
                  <a:lnTo>
                    <a:pt x="1146" y="2117"/>
                  </a:lnTo>
                  <a:lnTo>
                    <a:pt x="1173" y="2136"/>
                  </a:lnTo>
                  <a:lnTo>
                    <a:pt x="1202" y="2153"/>
                  </a:lnTo>
                  <a:lnTo>
                    <a:pt x="1232" y="2169"/>
                  </a:lnTo>
                  <a:lnTo>
                    <a:pt x="1265" y="2182"/>
                  </a:lnTo>
                  <a:lnTo>
                    <a:pt x="1298" y="2196"/>
                  </a:lnTo>
                  <a:lnTo>
                    <a:pt x="1334" y="2205"/>
                  </a:lnTo>
                  <a:lnTo>
                    <a:pt x="1370" y="2215"/>
                  </a:lnTo>
                  <a:lnTo>
                    <a:pt x="1409" y="2221"/>
                  </a:lnTo>
                  <a:lnTo>
                    <a:pt x="1447" y="2224"/>
                  </a:lnTo>
                  <a:lnTo>
                    <a:pt x="1490" y="2226"/>
                  </a:lnTo>
                  <a:lnTo>
                    <a:pt x="1534" y="2226"/>
                  </a:lnTo>
                  <a:lnTo>
                    <a:pt x="1578" y="2224"/>
                  </a:lnTo>
                  <a:lnTo>
                    <a:pt x="1624" y="2219"/>
                  </a:lnTo>
                  <a:lnTo>
                    <a:pt x="1672" y="2213"/>
                  </a:lnTo>
                  <a:lnTo>
                    <a:pt x="1722" y="2201"/>
                  </a:lnTo>
                  <a:lnTo>
                    <a:pt x="1772" y="2190"/>
                  </a:lnTo>
                  <a:lnTo>
                    <a:pt x="1808" y="2182"/>
                  </a:lnTo>
                  <a:lnTo>
                    <a:pt x="1839" y="2178"/>
                  </a:lnTo>
                  <a:lnTo>
                    <a:pt x="1854" y="2178"/>
                  </a:lnTo>
                  <a:lnTo>
                    <a:pt x="1870" y="2180"/>
                  </a:lnTo>
                  <a:lnTo>
                    <a:pt x="1883" y="2182"/>
                  </a:lnTo>
                  <a:lnTo>
                    <a:pt x="1897" y="2186"/>
                  </a:lnTo>
                  <a:lnTo>
                    <a:pt x="1908" y="2192"/>
                  </a:lnTo>
                  <a:lnTo>
                    <a:pt x="1920" y="2199"/>
                  </a:lnTo>
                  <a:lnTo>
                    <a:pt x="1931" y="2207"/>
                  </a:lnTo>
                  <a:lnTo>
                    <a:pt x="1941" y="2217"/>
                  </a:lnTo>
                  <a:lnTo>
                    <a:pt x="1950" y="2228"/>
                  </a:lnTo>
                  <a:lnTo>
                    <a:pt x="1960" y="2244"/>
                  </a:lnTo>
                  <a:lnTo>
                    <a:pt x="1968" y="2259"/>
                  </a:lnTo>
                  <a:lnTo>
                    <a:pt x="1975" y="2276"/>
                  </a:lnTo>
                  <a:lnTo>
                    <a:pt x="1985" y="2299"/>
                  </a:lnTo>
                  <a:lnTo>
                    <a:pt x="1996" y="2320"/>
                  </a:lnTo>
                  <a:lnTo>
                    <a:pt x="2010" y="2340"/>
                  </a:lnTo>
                  <a:lnTo>
                    <a:pt x="2025" y="2357"/>
                  </a:lnTo>
                  <a:lnTo>
                    <a:pt x="2041" y="2370"/>
                  </a:lnTo>
                  <a:lnTo>
                    <a:pt x="2058" y="2384"/>
                  </a:lnTo>
                  <a:lnTo>
                    <a:pt x="2075" y="2393"/>
                  </a:lnTo>
                  <a:lnTo>
                    <a:pt x="2094" y="2403"/>
                  </a:lnTo>
                  <a:lnTo>
                    <a:pt x="2114" y="2409"/>
                  </a:lnTo>
                  <a:lnTo>
                    <a:pt x="2133" y="2414"/>
                  </a:lnTo>
                  <a:lnTo>
                    <a:pt x="2154" y="2418"/>
                  </a:lnTo>
                  <a:lnTo>
                    <a:pt x="2175" y="2420"/>
                  </a:lnTo>
                  <a:lnTo>
                    <a:pt x="2196" y="2420"/>
                  </a:lnTo>
                  <a:lnTo>
                    <a:pt x="2217" y="2420"/>
                  </a:lnTo>
                  <a:lnTo>
                    <a:pt x="2238" y="2420"/>
                  </a:lnTo>
                  <a:lnTo>
                    <a:pt x="2259" y="2418"/>
                  </a:lnTo>
                  <a:lnTo>
                    <a:pt x="2307" y="2413"/>
                  </a:lnTo>
                  <a:lnTo>
                    <a:pt x="2354" y="2409"/>
                  </a:lnTo>
                  <a:lnTo>
                    <a:pt x="2396" y="2409"/>
                  </a:lnTo>
                  <a:lnTo>
                    <a:pt x="2438" y="2411"/>
                  </a:lnTo>
                  <a:lnTo>
                    <a:pt x="2476" y="2413"/>
                  </a:lnTo>
                  <a:lnTo>
                    <a:pt x="2515" y="2418"/>
                  </a:lnTo>
                  <a:lnTo>
                    <a:pt x="2549" y="2428"/>
                  </a:lnTo>
                  <a:lnTo>
                    <a:pt x="2584" y="2438"/>
                  </a:lnTo>
                  <a:lnTo>
                    <a:pt x="2618" y="2451"/>
                  </a:lnTo>
                  <a:lnTo>
                    <a:pt x="2649" y="2466"/>
                  </a:lnTo>
                  <a:lnTo>
                    <a:pt x="2680" y="2485"/>
                  </a:lnTo>
                  <a:lnTo>
                    <a:pt x="2711" y="2505"/>
                  </a:lnTo>
                  <a:lnTo>
                    <a:pt x="2739" y="2530"/>
                  </a:lnTo>
                  <a:lnTo>
                    <a:pt x="2768" y="2555"/>
                  </a:lnTo>
                  <a:lnTo>
                    <a:pt x="2797" y="2585"/>
                  </a:lnTo>
                  <a:lnTo>
                    <a:pt x="2826" y="2616"/>
                  </a:lnTo>
                  <a:lnTo>
                    <a:pt x="2828" y="2589"/>
                  </a:lnTo>
                  <a:lnTo>
                    <a:pt x="2830" y="2562"/>
                  </a:lnTo>
                  <a:lnTo>
                    <a:pt x="2828" y="2537"/>
                  </a:lnTo>
                  <a:lnTo>
                    <a:pt x="2828" y="2510"/>
                  </a:lnTo>
                  <a:lnTo>
                    <a:pt x="2824" y="2487"/>
                  </a:lnTo>
                  <a:lnTo>
                    <a:pt x="2820" y="2462"/>
                  </a:lnTo>
                  <a:lnTo>
                    <a:pt x="2816" y="2439"/>
                  </a:lnTo>
                  <a:lnTo>
                    <a:pt x="2809" y="2416"/>
                  </a:lnTo>
                  <a:lnTo>
                    <a:pt x="2803" y="2395"/>
                  </a:lnTo>
                  <a:lnTo>
                    <a:pt x="2795" y="2374"/>
                  </a:lnTo>
                  <a:lnTo>
                    <a:pt x="2786" y="2353"/>
                  </a:lnTo>
                  <a:lnTo>
                    <a:pt x="2776" y="2334"/>
                  </a:lnTo>
                  <a:lnTo>
                    <a:pt x="2755" y="2295"/>
                  </a:lnTo>
                  <a:lnTo>
                    <a:pt x="2732" y="2261"/>
                  </a:lnTo>
                  <a:lnTo>
                    <a:pt x="2707" y="2226"/>
                  </a:lnTo>
                  <a:lnTo>
                    <a:pt x="2680" y="2198"/>
                  </a:lnTo>
                  <a:lnTo>
                    <a:pt x="2651" y="2169"/>
                  </a:lnTo>
                  <a:lnTo>
                    <a:pt x="2622" y="2144"/>
                  </a:lnTo>
                  <a:lnTo>
                    <a:pt x="2594" y="2119"/>
                  </a:lnTo>
                  <a:lnTo>
                    <a:pt x="2567" y="2098"/>
                  </a:lnTo>
                  <a:lnTo>
                    <a:pt x="2540" y="2080"/>
                  </a:lnTo>
                  <a:lnTo>
                    <a:pt x="2513" y="2063"/>
                  </a:lnTo>
                  <a:lnTo>
                    <a:pt x="2490" y="2048"/>
                  </a:lnTo>
                  <a:lnTo>
                    <a:pt x="2471" y="2032"/>
                  </a:lnTo>
                  <a:lnTo>
                    <a:pt x="2453" y="2019"/>
                  </a:lnTo>
                  <a:lnTo>
                    <a:pt x="2438" y="2004"/>
                  </a:lnTo>
                  <a:lnTo>
                    <a:pt x="2425" y="1988"/>
                  </a:lnTo>
                  <a:lnTo>
                    <a:pt x="2413" y="1973"/>
                  </a:lnTo>
                  <a:lnTo>
                    <a:pt x="2403" y="1960"/>
                  </a:lnTo>
                  <a:lnTo>
                    <a:pt x="2396" y="1944"/>
                  </a:lnTo>
                  <a:lnTo>
                    <a:pt x="2390" y="1931"/>
                  </a:lnTo>
                  <a:lnTo>
                    <a:pt x="2384" y="1915"/>
                  </a:lnTo>
                  <a:lnTo>
                    <a:pt x="2380" y="1902"/>
                  </a:lnTo>
                  <a:lnTo>
                    <a:pt x="2377" y="1888"/>
                  </a:lnTo>
                  <a:lnTo>
                    <a:pt x="2375" y="1862"/>
                  </a:lnTo>
                  <a:lnTo>
                    <a:pt x="2373" y="1837"/>
                  </a:lnTo>
                  <a:lnTo>
                    <a:pt x="2390" y="1856"/>
                  </a:lnTo>
                  <a:lnTo>
                    <a:pt x="2407" y="1873"/>
                  </a:lnTo>
                  <a:lnTo>
                    <a:pt x="2426" y="1890"/>
                  </a:lnTo>
                  <a:lnTo>
                    <a:pt x="2446" y="1906"/>
                  </a:lnTo>
                  <a:lnTo>
                    <a:pt x="2467" y="1919"/>
                  </a:lnTo>
                  <a:lnTo>
                    <a:pt x="2486" y="1931"/>
                  </a:lnTo>
                  <a:lnTo>
                    <a:pt x="2507" y="1942"/>
                  </a:lnTo>
                  <a:lnTo>
                    <a:pt x="2528" y="1954"/>
                  </a:lnTo>
                  <a:lnTo>
                    <a:pt x="2549" y="1963"/>
                  </a:lnTo>
                  <a:lnTo>
                    <a:pt x="2572" y="1971"/>
                  </a:lnTo>
                  <a:lnTo>
                    <a:pt x="2594" y="1979"/>
                  </a:lnTo>
                  <a:lnTo>
                    <a:pt x="2617" y="1986"/>
                  </a:lnTo>
                  <a:lnTo>
                    <a:pt x="2663" y="1996"/>
                  </a:lnTo>
                  <a:lnTo>
                    <a:pt x="2709" y="2004"/>
                  </a:lnTo>
                  <a:lnTo>
                    <a:pt x="2747" y="2009"/>
                  </a:lnTo>
                  <a:lnTo>
                    <a:pt x="2786" y="2017"/>
                  </a:lnTo>
                  <a:lnTo>
                    <a:pt x="2822" y="2025"/>
                  </a:lnTo>
                  <a:lnTo>
                    <a:pt x="2858" y="2032"/>
                  </a:lnTo>
                  <a:lnTo>
                    <a:pt x="2891" y="2042"/>
                  </a:lnTo>
                  <a:lnTo>
                    <a:pt x="2924" y="2052"/>
                  </a:lnTo>
                  <a:lnTo>
                    <a:pt x="2954" y="2063"/>
                  </a:lnTo>
                  <a:lnTo>
                    <a:pt x="2983" y="2075"/>
                  </a:lnTo>
                  <a:lnTo>
                    <a:pt x="3012" y="2088"/>
                  </a:lnTo>
                  <a:lnTo>
                    <a:pt x="3037" y="2102"/>
                  </a:lnTo>
                  <a:lnTo>
                    <a:pt x="3062" y="2117"/>
                  </a:lnTo>
                  <a:lnTo>
                    <a:pt x="3085" y="2134"/>
                  </a:lnTo>
                  <a:lnTo>
                    <a:pt x="3106" y="2151"/>
                  </a:lnTo>
                  <a:lnTo>
                    <a:pt x="3125" y="2169"/>
                  </a:lnTo>
                  <a:lnTo>
                    <a:pt x="3143" y="2188"/>
                  </a:lnTo>
                  <a:lnTo>
                    <a:pt x="3160" y="2209"/>
                  </a:lnTo>
                  <a:lnTo>
                    <a:pt x="3160" y="2180"/>
                  </a:lnTo>
                  <a:lnTo>
                    <a:pt x="3160" y="2151"/>
                  </a:lnTo>
                  <a:lnTo>
                    <a:pt x="3156" y="2125"/>
                  </a:lnTo>
                  <a:lnTo>
                    <a:pt x="3152" y="2100"/>
                  </a:lnTo>
                  <a:lnTo>
                    <a:pt x="3146" y="2075"/>
                  </a:lnTo>
                  <a:lnTo>
                    <a:pt x="3139" y="2052"/>
                  </a:lnTo>
                  <a:lnTo>
                    <a:pt x="3129" y="2029"/>
                  </a:lnTo>
                  <a:lnTo>
                    <a:pt x="3120" y="2008"/>
                  </a:lnTo>
                  <a:lnTo>
                    <a:pt x="3106" y="1988"/>
                  </a:lnTo>
                  <a:lnTo>
                    <a:pt x="3095" y="1969"/>
                  </a:lnTo>
                  <a:lnTo>
                    <a:pt x="3081" y="1950"/>
                  </a:lnTo>
                  <a:lnTo>
                    <a:pt x="3066" y="1933"/>
                  </a:lnTo>
                  <a:lnTo>
                    <a:pt x="3035" y="1900"/>
                  </a:lnTo>
                  <a:lnTo>
                    <a:pt x="3004" y="1871"/>
                  </a:lnTo>
                  <a:lnTo>
                    <a:pt x="2937" y="1817"/>
                  </a:lnTo>
                  <a:lnTo>
                    <a:pt x="2876" y="1769"/>
                  </a:lnTo>
                  <a:lnTo>
                    <a:pt x="2849" y="1746"/>
                  </a:lnTo>
                  <a:lnTo>
                    <a:pt x="2828" y="1721"/>
                  </a:lnTo>
                  <a:lnTo>
                    <a:pt x="2818" y="1710"/>
                  </a:lnTo>
                  <a:lnTo>
                    <a:pt x="2810" y="1698"/>
                  </a:lnTo>
                  <a:lnTo>
                    <a:pt x="2803" y="1685"/>
                  </a:lnTo>
                  <a:lnTo>
                    <a:pt x="2799" y="1673"/>
                  </a:lnTo>
                  <a:lnTo>
                    <a:pt x="2837" y="1698"/>
                  </a:lnTo>
                  <a:lnTo>
                    <a:pt x="2876" y="1718"/>
                  </a:lnTo>
                  <a:lnTo>
                    <a:pt x="2910" y="1735"/>
                  </a:lnTo>
                  <a:lnTo>
                    <a:pt x="2947" y="1746"/>
                  </a:lnTo>
                  <a:lnTo>
                    <a:pt x="2983" y="1756"/>
                  </a:lnTo>
                  <a:lnTo>
                    <a:pt x="3020" y="1760"/>
                  </a:lnTo>
                  <a:lnTo>
                    <a:pt x="3058" y="1762"/>
                  </a:lnTo>
                  <a:lnTo>
                    <a:pt x="3098" y="1760"/>
                  </a:lnTo>
                  <a:lnTo>
                    <a:pt x="3125" y="1758"/>
                  </a:lnTo>
                  <a:lnTo>
                    <a:pt x="3156" y="1752"/>
                  </a:lnTo>
                  <a:lnTo>
                    <a:pt x="3185" y="1746"/>
                  </a:lnTo>
                  <a:lnTo>
                    <a:pt x="3216" y="1739"/>
                  </a:lnTo>
                  <a:lnTo>
                    <a:pt x="3244" y="1733"/>
                  </a:lnTo>
                  <a:lnTo>
                    <a:pt x="3275" y="1727"/>
                  </a:lnTo>
                  <a:lnTo>
                    <a:pt x="3306" y="1723"/>
                  </a:lnTo>
                  <a:lnTo>
                    <a:pt x="3337" y="1721"/>
                  </a:lnTo>
                  <a:lnTo>
                    <a:pt x="3367" y="1721"/>
                  </a:lnTo>
                  <a:lnTo>
                    <a:pt x="3396" y="1725"/>
                  </a:lnTo>
                  <a:lnTo>
                    <a:pt x="3411" y="1729"/>
                  </a:lnTo>
                  <a:lnTo>
                    <a:pt x="3427" y="1735"/>
                  </a:lnTo>
                  <a:lnTo>
                    <a:pt x="3440" y="1741"/>
                  </a:lnTo>
                  <a:lnTo>
                    <a:pt x="3456" y="1746"/>
                  </a:lnTo>
                  <a:lnTo>
                    <a:pt x="3469" y="1756"/>
                  </a:lnTo>
                  <a:lnTo>
                    <a:pt x="3484" y="1766"/>
                  </a:lnTo>
                  <a:lnTo>
                    <a:pt x="3498" y="1777"/>
                  </a:lnTo>
                  <a:lnTo>
                    <a:pt x="3511" y="1791"/>
                  </a:lnTo>
                  <a:lnTo>
                    <a:pt x="3525" y="1806"/>
                  </a:lnTo>
                  <a:lnTo>
                    <a:pt x="3538" y="1823"/>
                  </a:lnTo>
                  <a:lnTo>
                    <a:pt x="3552" y="1840"/>
                  </a:lnTo>
                  <a:lnTo>
                    <a:pt x="3563" y="1862"/>
                  </a:lnTo>
                  <a:lnTo>
                    <a:pt x="3596" y="1842"/>
                  </a:lnTo>
                  <a:lnTo>
                    <a:pt x="3630" y="1827"/>
                  </a:lnTo>
                  <a:lnTo>
                    <a:pt x="3665" y="1814"/>
                  </a:lnTo>
                  <a:lnTo>
                    <a:pt x="3699" y="1804"/>
                  </a:lnTo>
                  <a:lnTo>
                    <a:pt x="3736" y="1798"/>
                  </a:lnTo>
                  <a:lnTo>
                    <a:pt x="3772" y="1794"/>
                  </a:lnTo>
                  <a:lnTo>
                    <a:pt x="3809" y="1794"/>
                  </a:lnTo>
                  <a:lnTo>
                    <a:pt x="3843" y="1796"/>
                  </a:lnTo>
                  <a:lnTo>
                    <a:pt x="3880" y="1800"/>
                  </a:lnTo>
                  <a:lnTo>
                    <a:pt x="3916" y="1808"/>
                  </a:lnTo>
                  <a:lnTo>
                    <a:pt x="3951" y="1816"/>
                  </a:lnTo>
                  <a:lnTo>
                    <a:pt x="3986" y="1827"/>
                  </a:lnTo>
                  <a:lnTo>
                    <a:pt x="4018" y="1839"/>
                  </a:lnTo>
                  <a:lnTo>
                    <a:pt x="4051" y="1854"/>
                  </a:lnTo>
                  <a:lnTo>
                    <a:pt x="4080" y="1869"/>
                  </a:lnTo>
                  <a:lnTo>
                    <a:pt x="4110" y="1887"/>
                  </a:lnTo>
                  <a:close/>
                  <a:moveTo>
                    <a:pt x="2246" y="1449"/>
                  </a:moveTo>
                  <a:lnTo>
                    <a:pt x="1862" y="1449"/>
                  </a:lnTo>
                  <a:lnTo>
                    <a:pt x="1862" y="1063"/>
                  </a:lnTo>
                  <a:lnTo>
                    <a:pt x="2246" y="1063"/>
                  </a:lnTo>
                  <a:lnTo>
                    <a:pt x="2246" y="14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Päivämäärän paikkamerkki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8.10.2020 Ancient and Medieval Middle East seminar, University of Helsinki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669315E-5A66-CF44-AE5D-C333B2F730C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3195807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Placeholder 2"/>
          <p:cNvSpPr>
            <a:spLocks noGrp="1"/>
          </p:cNvSpPr>
          <p:nvPr>
            <p:ph type="subTitle" idx="1" hasCustomPrompt="1"/>
          </p:nvPr>
        </p:nvSpPr>
        <p:spPr>
          <a:xfrm>
            <a:off x="685800" y="4267200"/>
            <a:ext cx="7772400" cy="1371600"/>
          </a:xfrm>
        </p:spPr>
        <p:txBody>
          <a:bodyPr/>
          <a:lstStyle>
            <a:lvl1pPr algn="ctr">
              <a:lnSpc>
                <a:spcPct val="90000"/>
              </a:lnSpc>
              <a:spcAft>
                <a:spcPct val="0"/>
              </a:spcAft>
              <a:defRPr b="1">
                <a:latin typeface="+mj-lt"/>
                <a:ea typeface="ＭＳ Ｐゴシック" charset="0"/>
                <a:cs typeface="Gotham Narrow Bold"/>
              </a:defRPr>
            </a:lvl1pPr>
          </a:lstStyle>
          <a:p>
            <a:pPr lvl="0"/>
            <a:r>
              <a:rPr lang="fi-FI" noProof="0" dirty="0"/>
              <a:t>[</a:t>
            </a:r>
            <a:r>
              <a:rPr lang="fi-FI" noProof="0" dirty="0" err="1"/>
              <a:t>Name</a:t>
            </a:r>
            <a:r>
              <a:rPr lang="fi-FI" noProof="0" dirty="0"/>
              <a:t>]</a:t>
            </a:r>
          </a:p>
        </p:txBody>
      </p:sp>
      <p:sp>
        <p:nvSpPr>
          <p:cNvPr id="13" name="Title Placeholder 1"/>
          <p:cNvSpPr>
            <a:spLocks noGrp="1"/>
          </p:cNvSpPr>
          <p:nvPr>
            <p:ph type="ctrTitle" hasCustomPrompt="1"/>
          </p:nvPr>
        </p:nvSpPr>
        <p:spPr>
          <a:xfrm>
            <a:off x="685800" y="2708920"/>
            <a:ext cx="7772400" cy="1296144"/>
          </a:xfrm>
        </p:spPr>
        <p:txBody>
          <a:bodyPr anchor="ctr" anchorCtr="0"/>
          <a:lstStyle>
            <a:lvl1pPr algn="ctr">
              <a:lnSpc>
                <a:spcPct val="70000"/>
              </a:lnSpc>
              <a:defRPr sz="4800" b="1">
                <a:latin typeface="+mj-lt"/>
                <a:ea typeface="ＭＳ Ｐゴシック" charset="0"/>
                <a:cs typeface="Gotham Narrow Bold"/>
              </a:defRPr>
            </a:lvl1pPr>
          </a:lstStyle>
          <a:p>
            <a:pPr lvl="0"/>
            <a:r>
              <a:rPr lang="fi-FI" noProof="0" dirty="0"/>
              <a:t>[</a:t>
            </a:r>
            <a:r>
              <a:rPr lang="fi-FI" noProof="0" dirty="0" err="1"/>
              <a:t>Title</a:t>
            </a:r>
            <a:r>
              <a:rPr lang="fi-FI" noProof="0" dirty="0"/>
              <a:t>]</a:t>
            </a:r>
          </a:p>
        </p:txBody>
      </p:sp>
      <p:grpSp>
        <p:nvGrpSpPr>
          <p:cNvPr id="19" name="Ryhmä 18"/>
          <p:cNvGrpSpPr/>
          <p:nvPr userDrawn="1"/>
        </p:nvGrpSpPr>
        <p:grpSpPr bwMode="black">
          <a:xfrm>
            <a:off x="252000" y="250723"/>
            <a:ext cx="2179464" cy="2042651"/>
            <a:chOff x="1311275" y="373063"/>
            <a:chExt cx="6524625" cy="6115050"/>
          </a:xfrm>
          <a:solidFill>
            <a:schemeClr val="tx1"/>
          </a:solidFill>
        </p:grpSpPr>
        <p:sp>
          <p:nvSpPr>
            <p:cNvPr id="20" name="Rectangle 5"/>
            <p:cNvSpPr>
              <a:spLocks noChangeArrowheads="1"/>
            </p:cNvSpPr>
            <p:nvPr userDrawn="1"/>
          </p:nvSpPr>
          <p:spPr bwMode="black">
            <a:xfrm>
              <a:off x="4267200" y="5875338"/>
              <a:ext cx="609600" cy="612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Rectangle 6"/>
            <p:cNvSpPr>
              <a:spLocks noChangeArrowheads="1"/>
            </p:cNvSpPr>
            <p:nvPr userDrawn="1"/>
          </p:nvSpPr>
          <p:spPr bwMode="black">
            <a:xfrm>
              <a:off x="4267200" y="373063"/>
              <a:ext cx="609600" cy="609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7"/>
            <p:cNvSpPr>
              <a:spLocks noEditPoints="1"/>
            </p:cNvSpPr>
            <p:nvPr userDrawn="1"/>
          </p:nvSpPr>
          <p:spPr bwMode="black">
            <a:xfrm>
              <a:off x="1311275" y="1436688"/>
              <a:ext cx="6524625" cy="4152900"/>
            </a:xfrm>
            <a:custGeom>
              <a:avLst/>
              <a:gdLst>
                <a:gd name="T0" fmla="*/ 3947 w 4110"/>
                <a:gd name="T1" fmla="*/ 1670 h 2616"/>
                <a:gd name="T2" fmla="*/ 3459 w 4110"/>
                <a:gd name="T3" fmla="*/ 1403 h 2616"/>
                <a:gd name="T4" fmla="*/ 3294 w 4110"/>
                <a:gd name="T5" fmla="*/ 1199 h 2616"/>
                <a:gd name="T6" fmla="*/ 3062 w 4110"/>
                <a:gd name="T7" fmla="*/ 1048 h 2616"/>
                <a:gd name="T8" fmla="*/ 2897 w 4110"/>
                <a:gd name="T9" fmla="*/ 789 h 2616"/>
                <a:gd name="T10" fmla="*/ 2734 w 4110"/>
                <a:gd name="T11" fmla="*/ 314 h 2616"/>
                <a:gd name="T12" fmla="*/ 2417 w 4110"/>
                <a:gd name="T13" fmla="*/ 63 h 2616"/>
                <a:gd name="T14" fmla="*/ 2077 w 4110"/>
                <a:gd name="T15" fmla="*/ 19 h 2616"/>
                <a:gd name="T16" fmla="*/ 2204 w 4110"/>
                <a:gd name="T17" fmla="*/ 197 h 2616"/>
                <a:gd name="T18" fmla="*/ 2175 w 4110"/>
                <a:gd name="T19" fmla="*/ 357 h 2616"/>
                <a:gd name="T20" fmla="*/ 2041 w 4110"/>
                <a:gd name="T21" fmla="*/ 433 h 2616"/>
                <a:gd name="T22" fmla="*/ 1818 w 4110"/>
                <a:gd name="T23" fmla="*/ 362 h 2616"/>
                <a:gd name="T24" fmla="*/ 1518 w 4110"/>
                <a:gd name="T25" fmla="*/ 159 h 2616"/>
                <a:gd name="T26" fmla="*/ 1213 w 4110"/>
                <a:gd name="T27" fmla="*/ 130 h 2616"/>
                <a:gd name="T28" fmla="*/ 1198 w 4110"/>
                <a:gd name="T29" fmla="*/ 209 h 2616"/>
                <a:gd name="T30" fmla="*/ 1401 w 4110"/>
                <a:gd name="T31" fmla="*/ 481 h 2616"/>
                <a:gd name="T32" fmla="*/ 1555 w 4110"/>
                <a:gd name="T33" fmla="*/ 708 h 2616"/>
                <a:gd name="T34" fmla="*/ 1672 w 4110"/>
                <a:gd name="T35" fmla="*/ 796 h 2616"/>
                <a:gd name="T36" fmla="*/ 1405 w 4110"/>
                <a:gd name="T37" fmla="*/ 787 h 2616"/>
                <a:gd name="T38" fmla="*/ 1102 w 4110"/>
                <a:gd name="T39" fmla="*/ 558 h 2616"/>
                <a:gd name="T40" fmla="*/ 821 w 4110"/>
                <a:gd name="T41" fmla="*/ 395 h 2616"/>
                <a:gd name="T42" fmla="*/ 531 w 4110"/>
                <a:gd name="T43" fmla="*/ 426 h 2616"/>
                <a:gd name="T44" fmla="*/ 748 w 4110"/>
                <a:gd name="T45" fmla="*/ 537 h 2616"/>
                <a:gd name="T46" fmla="*/ 762 w 4110"/>
                <a:gd name="T47" fmla="*/ 704 h 2616"/>
                <a:gd name="T48" fmla="*/ 608 w 4110"/>
                <a:gd name="T49" fmla="*/ 689 h 2616"/>
                <a:gd name="T50" fmla="*/ 387 w 4110"/>
                <a:gd name="T51" fmla="*/ 529 h 2616"/>
                <a:gd name="T52" fmla="*/ 103 w 4110"/>
                <a:gd name="T53" fmla="*/ 499 h 2616"/>
                <a:gd name="T54" fmla="*/ 157 w 4110"/>
                <a:gd name="T55" fmla="*/ 597 h 2616"/>
                <a:gd name="T56" fmla="*/ 397 w 4110"/>
                <a:gd name="T57" fmla="*/ 913 h 2616"/>
                <a:gd name="T58" fmla="*/ 578 w 4110"/>
                <a:gd name="T59" fmla="*/ 1190 h 2616"/>
                <a:gd name="T60" fmla="*/ 954 w 4110"/>
                <a:gd name="T61" fmla="*/ 1253 h 2616"/>
                <a:gd name="T62" fmla="*/ 1184 w 4110"/>
                <a:gd name="T63" fmla="*/ 1316 h 2616"/>
                <a:gd name="T64" fmla="*/ 1250 w 4110"/>
                <a:gd name="T65" fmla="*/ 1526 h 2616"/>
                <a:gd name="T66" fmla="*/ 1365 w 4110"/>
                <a:gd name="T67" fmla="*/ 1691 h 2616"/>
                <a:gd name="T68" fmla="*/ 1601 w 4110"/>
                <a:gd name="T69" fmla="*/ 1766 h 2616"/>
                <a:gd name="T70" fmla="*/ 1384 w 4110"/>
                <a:gd name="T71" fmla="*/ 1823 h 2616"/>
                <a:gd name="T72" fmla="*/ 965 w 4110"/>
                <a:gd name="T73" fmla="*/ 1706 h 2616"/>
                <a:gd name="T74" fmla="*/ 971 w 4110"/>
                <a:gd name="T75" fmla="*/ 1890 h 2616"/>
                <a:gd name="T76" fmla="*/ 1173 w 4110"/>
                <a:gd name="T77" fmla="*/ 2136 h 2616"/>
                <a:gd name="T78" fmla="*/ 1534 w 4110"/>
                <a:gd name="T79" fmla="*/ 2226 h 2616"/>
                <a:gd name="T80" fmla="*/ 1883 w 4110"/>
                <a:gd name="T81" fmla="*/ 2182 h 2616"/>
                <a:gd name="T82" fmla="*/ 1985 w 4110"/>
                <a:gd name="T83" fmla="*/ 2299 h 2616"/>
                <a:gd name="T84" fmla="*/ 2154 w 4110"/>
                <a:gd name="T85" fmla="*/ 2418 h 2616"/>
                <a:gd name="T86" fmla="*/ 2476 w 4110"/>
                <a:gd name="T87" fmla="*/ 2413 h 2616"/>
                <a:gd name="T88" fmla="*/ 2797 w 4110"/>
                <a:gd name="T89" fmla="*/ 2585 h 2616"/>
                <a:gd name="T90" fmla="*/ 2803 w 4110"/>
                <a:gd name="T91" fmla="*/ 2395 h 2616"/>
                <a:gd name="T92" fmla="*/ 2594 w 4110"/>
                <a:gd name="T93" fmla="*/ 2119 h 2616"/>
                <a:gd name="T94" fmla="*/ 2403 w 4110"/>
                <a:gd name="T95" fmla="*/ 1960 h 2616"/>
                <a:gd name="T96" fmla="*/ 2426 w 4110"/>
                <a:gd name="T97" fmla="*/ 1890 h 2616"/>
                <a:gd name="T98" fmla="*/ 2663 w 4110"/>
                <a:gd name="T99" fmla="*/ 1996 h 2616"/>
                <a:gd name="T100" fmla="*/ 3012 w 4110"/>
                <a:gd name="T101" fmla="*/ 2088 h 2616"/>
                <a:gd name="T102" fmla="*/ 3156 w 4110"/>
                <a:gd name="T103" fmla="*/ 2125 h 2616"/>
                <a:gd name="T104" fmla="*/ 3035 w 4110"/>
                <a:gd name="T105" fmla="*/ 1900 h 2616"/>
                <a:gd name="T106" fmla="*/ 2837 w 4110"/>
                <a:gd name="T107" fmla="*/ 1698 h 2616"/>
                <a:gd name="T108" fmla="*/ 3185 w 4110"/>
                <a:gd name="T109" fmla="*/ 1746 h 2616"/>
                <a:gd name="T110" fmla="*/ 3440 w 4110"/>
                <a:gd name="T111" fmla="*/ 1741 h 2616"/>
                <a:gd name="T112" fmla="*/ 3596 w 4110"/>
                <a:gd name="T113" fmla="*/ 1842 h 2616"/>
                <a:gd name="T114" fmla="*/ 3951 w 4110"/>
                <a:gd name="T115" fmla="*/ 1816 h 2616"/>
                <a:gd name="T116" fmla="*/ 2246 w 4110"/>
                <a:gd name="T117" fmla="*/ 1449 h 2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110" h="2616">
                  <a:moveTo>
                    <a:pt x="4110" y="1887"/>
                  </a:moveTo>
                  <a:lnTo>
                    <a:pt x="4095" y="1858"/>
                  </a:lnTo>
                  <a:lnTo>
                    <a:pt x="4080" y="1829"/>
                  </a:lnTo>
                  <a:lnTo>
                    <a:pt x="4062" y="1802"/>
                  </a:lnTo>
                  <a:lnTo>
                    <a:pt x="4045" y="1777"/>
                  </a:lnTo>
                  <a:lnTo>
                    <a:pt x="4028" y="1754"/>
                  </a:lnTo>
                  <a:lnTo>
                    <a:pt x="4009" y="1731"/>
                  </a:lnTo>
                  <a:lnTo>
                    <a:pt x="3989" y="1710"/>
                  </a:lnTo>
                  <a:lnTo>
                    <a:pt x="3968" y="1689"/>
                  </a:lnTo>
                  <a:lnTo>
                    <a:pt x="3947" y="1670"/>
                  </a:lnTo>
                  <a:lnTo>
                    <a:pt x="3926" y="1652"/>
                  </a:lnTo>
                  <a:lnTo>
                    <a:pt x="3903" y="1635"/>
                  </a:lnTo>
                  <a:lnTo>
                    <a:pt x="3882" y="1618"/>
                  </a:lnTo>
                  <a:lnTo>
                    <a:pt x="3834" y="1589"/>
                  </a:lnTo>
                  <a:lnTo>
                    <a:pt x="3788" y="1560"/>
                  </a:lnTo>
                  <a:lnTo>
                    <a:pt x="3690" y="1512"/>
                  </a:lnTo>
                  <a:lnTo>
                    <a:pt x="3594" y="1468"/>
                  </a:lnTo>
                  <a:lnTo>
                    <a:pt x="3548" y="1447"/>
                  </a:lnTo>
                  <a:lnTo>
                    <a:pt x="3504" y="1426"/>
                  </a:lnTo>
                  <a:lnTo>
                    <a:pt x="3459" y="1403"/>
                  </a:lnTo>
                  <a:lnTo>
                    <a:pt x="3419" y="1378"/>
                  </a:lnTo>
                  <a:lnTo>
                    <a:pt x="3402" y="1364"/>
                  </a:lnTo>
                  <a:lnTo>
                    <a:pt x="3385" y="1351"/>
                  </a:lnTo>
                  <a:lnTo>
                    <a:pt x="3369" y="1336"/>
                  </a:lnTo>
                  <a:lnTo>
                    <a:pt x="3356" y="1318"/>
                  </a:lnTo>
                  <a:lnTo>
                    <a:pt x="3342" y="1299"/>
                  </a:lnTo>
                  <a:lnTo>
                    <a:pt x="3331" y="1282"/>
                  </a:lnTo>
                  <a:lnTo>
                    <a:pt x="3319" y="1263"/>
                  </a:lnTo>
                  <a:lnTo>
                    <a:pt x="3310" y="1242"/>
                  </a:lnTo>
                  <a:lnTo>
                    <a:pt x="3294" y="1199"/>
                  </a:lnTo>
                  <a:lnTo>
                    <a:pt x="3281" y="1157"/>
                  </a:lnTo>
                  <a:lnTo>
                    <a:pt x="3271" y="1115"/>
                  </a:lnTo>
                  <a:lnTo>
                    <a:pt x="3264" y="1073"/>
                  </a:lnTo>
                  <a:lnTo>
                    <a:pt x="3223" y="1076"/>
                  </a:lnTo>
                  <a:lnTo>
                    <a:pt x="3179" y="1076"/>
                  </a:lnTo>
                  <a:lnTo>
                    <a:pt x="3156" y="1075"/>
                  </a:lnTo>
                  <a:lnTo>
                    <a:pt x="3133" y="1071"/>
                  </a:lnTo>
                  <a:lnTo>
                    <a:pt x="3110" y="1065"/>
                  </a:lnTo>
                  <a:lnTo>
                    <a:pt x="3087" y="1057"/>
                  </a:lnTo>
                  <a:lnTo>
                    <a:pt x="3062" y="1048"/>
                  </a:lnTo>
                  <a:lnTo>
                    <a:pt x="3039" y="1034"/>
                  </a:lnTo>
                  <a:lnTo>
                    <a:pt x="3018" y="1019"/>
                  </a:lnTo>
                  <a:lnTo>
                    <a:pt x="2997" y="1000"/>
                  </a:lnTo>
                  <a:lnTo>
                    <a:pt x="2976" y="979"/>
                  </a:lnTo>
                  <a:lnTo>
                    <a:pt x="2956" y="952"/>
                  </a:lnTo>
                  <a:lnTo>
                    <a:pt x="2939" y="921"/>
                  </a:lnTo>
                  <a:lnTo>
                    <a:pt x="2924" y="886"/>
                  </a:lnTo>
                  <a:lnTo>
                    <a:pt x="2912" y="856"/>
                  </a:lnTo>
                  <a:lnTo>
                    <a:pt x="2905" y="823"/>
                  </a:lnTo>
                  <a:lnTo>
                    <a:pt x="2897" y="789"/>
                  </a:lnTo>
                  <a:lnTo>
                    <a:pt x="2889" y="752"/>
                  </a:lnTo>
                  <a:lnTo>
                    <a:pt x="2874" y="675"/>
                  </a:lnTo>
                  <a:lnTo>
                    <a:pt x="2857" y="593"/>
                  </a:lnTo>
                  <a:lnTo>
                    <a:pt x="2845" y="550"/>
                  </a:lnTo>
                  <a:lnTo>
                    <a:pt x="2834" y="508"/>
                  </a:lnTo>
                  <a:lnTo>
                    <a:pt x="2816" y="464"/>
                  </a:lnTo>
                  <a:lnTo>
                    <a:pt x="2797" y="422"/>
                  </a:lnTo>
                  <a:lnTo>
                    <a:pt x="2776" y="378"/>
                  </a:lnTo>
                  <a:lnTo>
                    <a:pt x="2749" y="335"/>
                  </a:lnTo>
                  <a:lnTo>
                    <a:pt x="2734" y="314"/>
                  </a:lnTo>
                  <a:lnTo>
                    <a:pt x="2718" y="293"/>
                  </a:lnTo>
                  <a:lnTo>
                    <a:pt x="2701" y="272"/>
                  </a:lnTo>
                  <a:lnTo>
                    <a:pt x="2682" y="251"/>
                  </a:lnTo>
                  <a:lnTo>
                    <a:pt x="2647" y="216"/>
                  </a:lnTo>
                  <a:lnTo>
                    <a:pt x="2611" y="184"/>
                  </a:lnTo>
                  <a:lnTo>
                    <a:pt x="2572" y="153"/>
                  </a:lnTo>
                  <a:lnTo>
                    <a:pt x="2534" y="126"/>
                  </a:lnTo>
                  <a:lnTo>
                    <a:pt x="2496" y="101"/>
                  </a:lnTo>
                  <a:lnTo>
                    <a:pt x="2457" y="80"/>
                  </a:lnTo>
                  <a:lnTo>
                    <a:pt x="2417" y="63"/>
                  </a:lnTo>
                  <a:lnTo>
                    <a:pt x="2377" y="46"/>
                  </a:lnTo>
                  <a:lnTo>
                    <a:pt x="2336" y="32"/>
                  </a:lnTo>
                  <a:lnTo>
                    <a:pt x="2296" y="21"/>
                  </a:lnTo>
                  <a:lnTo>
                    <a:pt x="2256" y="13"/>
                  </a:lnTo>
                  <a:lnTo>
                    <a:pt x="2215" y="5"/>
                  </a:lnTo>
                  <a:lnTo>
                    <a:pt x="2175" y="1"/>
                  </a:lnTo>
                  <a:lnTo>
                    <a:pt x="2135" y="0"/>
                  </a:lnTo>
                  <a:lnTo>
                    <a:pt x="2094" y="0"/>
                  </a:lnTo>
                  <a:lnTo>
                    <a:pt x="2054" y="1"/>
                  </a:lnTo>
                  <a:lnTo>
                    <a:pt x="2077" y="19"/>
                  </a:lnTo>
                  <a:lnTo>
                    <a:pt x="2098" y="34"/>
                  </a:lnTo>
                  <a:lnTo>
                    <a:pt x="2117" y="51"/>
                  </a:lnTo>
                  <a:lnTo>
                    <a:pt x="2135" y="71"/>
                  </a:lnTo>
                  <a:lnTo>
                    <a:pt x="2150" y="88"/>
                  </a:lnTo>
                  <a:lnTo>
                    <a:pt x="2163" y="105"/>
                  </a:lnTo>
                  <a:lnTo>
                    <a:pt x="2175" y="124"/>
                  </a:lnTo>
                  <a:lnTo>
                    <a:pt x="2185" y="142"/>
                  </a:lnTo>
                  <a:lnTo>
                    <a:pt x="2192" y="161"/>
                  </a:lnTo>
                  <a:lnTo>
                    <a:pt x="2200" y="178"/>
                  </a:lnTo>
                  <a:lnTo>
                    <a:pt x="2204" y="197"/>
                  </a:lnTo>
                  <a:lnTo>
                    <a:pt x="2208" y="215"/>
                  </a:lnTo>
                  <a:lnTo>
                    <a:pt x="2210" y="232"/>
                  </a:lnTo>
                  <a:lnTo>
                    <a:pt x="2210" y="249"/>
                  </a:lnTo>
                  <a:lnTo>
                    <a:pt x="2208" y="266"/>
                  </a:lnTo>
                  <a:lnTo>
                    <a:pt x="2206" y="284"/>
                  </a:lnTo>
                  <a:lnTo>
                    <a:pt x="2202" y="299"/>
                  </a:lnTo>
                  <a:lnTo>
                    <a:pt x="2198" y="314"/>
                  </a:lnTo>
                  <a:lnTo>
                    <a:pt x="2190" y="330"/>
                  </a:lnTo>
                  <a:lnTo>
                    <a:pt x="2183" y="343"/>
                  </a:lnTo>
                  <a:lnTo>
                    <a:pt x="2175" y="357"/>
                  </a:lnTo>
                  <a:lnTo>
                    <a:pt x="2165" y="370"/>
                  </a:lnTo>
                  <a:lnTo>
                    <a:pt x="2156" y="382"/>
                  </a:lnTo>
                  <a:lnTo>
                    <a:pt x="2144" y="391"/>
                  </a:lnTo>
                  <a:lnTo>
                    <a:pt x="2131" y="401"/>
                  </a:lnTo>
                  <a:lnTo>
                    <a:pt x="2117" y="410"/>
                  </a:lnTo>
                  <a:lnTo>
                    <a:pt x="2104" y="418"/>
                  </a:lnTo>
                  <a:lnTo>
                    <a:pt x="2089" y="424"/>
                  </a:lnTo>
                  <a:lnTo>
                    <a:pt x="2073" y="428"/>
                  </a:lnTo>
                  <a:lnTo>
                    <a:pt x="2058" y="431"/>
                  </a:lnTo>
                  <a:lnTo>
                    <a:pt x="2041" y="433"/>
                  </a:lnTo>
                  <a:lnTo>
                    <a:pt x="2023" y="435"/>
                  </a:lnTo>
                  <a:lnTo>
                    <a:pt x="1998" y="433"/>
                  </a:lnTo>
                  <a:lnTo>
                    <a:pt x="1975" y="431"/>
                  </a:lnTo>
                  <a:lnTo>
                    <a:pt x="1954" y="428"/>
                  </a:lnTo>
                  <a:lnTo>
                    <a:pt x="1933" y="422"/>
                  </a:lnTo>
                  <a:lnTo>
                    <a:pt x="1912" y="414"/>
                  </a:lnTo>
                  <a:lnTo>
                    <a:pt x="1893" y="407"/>
                  </a:lnTo>
                  <a:lnTo>
                    <a:pt x="1874" y="397"/>
                  </a:lnTo>
                  <a:lnTo>
                    <a:pt x="1854" y="385"/>
                  </a:lnTo>
                  <a:lnTo>
                    <a:pt x="1818" y="362"/>
                  </a:lnTo>
                  <a:lnTo>
                    <a:pt x="1781" y="335"/>
                  </a:lnTo>
                  <a:lnTo>
                    <a:pt x="1747" y="307"/>
                  </a:lnTo>
                  <a:lnTo>
                    <a:pt x="1710" y="278"/>
                  </a:lnTo>
                  <a:lnTo>
                    <a:pt x="1672" y="247"/>
                  </a:lnTo>
                  <a:lnTo>
                    <a:pt x="1632" y="220"/>
                  </a:lnTo>
                  <a:lnTo>
                    <a:pt x="1610" y="207"/>
                  </a:lnTo>
                  <a:lnTo>
                    <a:pt x="1589" y="193"/>
                  </a:lnTo>
                  <a:lnTo>
                    <a:pt x="1566" y="180"/>
                  </a:lnTo>
                  <a:lnTo>
                    <a:pt x="1543" y="168"/>
                  </a:lnTo>
                  <a:lnTo>
                    <a:pt x="1518" y="159"/>
                  </a:lnTo>
                  <a:lnTo>
                    <a:pt x="1491" y="149"/>
                  </a:lnTo>
                  <a:lnTo>
                    <a:pt x="1465" y="142"/>
                  </a:lnTo>
                  <a:lnTo>
                    <a:pt x="1436" y="134"/>
                  </a:lnTo>
                  <a:lnTo>
                    <a:pt x="1405" y="128"/>
                  </a:lnTo>
                  <a:lnTo>
                    <a:pt x="1374" y="124"/>
                  </a:lnTo>
                  <a:lnTo>
                    <a:pt x="1342" y="120"/>
                  </a:lnTo>
                  <a:lnTo>
                    <a:pt x="1305" y="120"/>
                  </a:lnTo>
                  <a:lnTo>
                    <a:pt x="1273" y="120"/>
                  </a:lnTo>
                  <a:lnTo>
                    <a:pt x="1242" y="124"/>
                  </a:lnTo>
                  <a:lnTo>
                    <a:pt x="1213" y="130"/>
                  </a:lnTo>
                  <a:lnTo>
                    <a:pt x="1184" y="138"/>
                  </a:lnTo>
                  <a:lnTo>
                    <a:pt x="1159" y="147"/>
                  </a:lnTo>
                  <a:lnTo>
                    <a:pt x="1134" y="157"/>
                  </a:lnTo>
                  <a:lnTo>
                    <a:pt x="1113" y="168"/>
                  </a:lnTo>
                  <a:lnTo>
                    <a:pt x="1092" y="180"/>
                  </a:lnTo>
                  <a:lnTo>
                    <a:pt x="1113" y="182"/>
                  </a:lnTo>
                  <a:lnTo>
                    <a:pt x="1130" y="186"/>
                  </a:lnTo>
                  <a:lnTo>
                    <a:pt x="1150" y="192"/>
                  </a:lnTo>
                  <a:lnTo>
                    <a:pt x="1167" y="195"/>
                  </a:lnTo>
                  <a:lnTo>
                    <a:pt x="1198" y="209"/>
                  </a:lnTo>
                  <a:lnTo>
                    <a:pt x="1226" y="224"/>
                  </a:lnTo>
                  <a:lnTo>
                    <a:pt x="1251" y="243"/>
                  </a:lnTo>
                  <a:lnTo>
                    <a:pt x="1274" y="264"/>
                  </a:lnTo>
                  <a:lnTo>
                    <a:pt x="1296" y="286"/>
                  </a:lnTo>
                  <a:lnTo>
                    <a:pt x="1315" y="311"/>
                  </a:lnTo>
                  <a:lnTo>
                    <a:pt x="1332" y="337"/>
                  </a:lnTo>
                  <a:lnTo>
                    <a:pt x="1347" y="364"/>
                  </a:lnTo>
                  <a:lnTo>
                    <a:pt x="1363" y="391"/>
                  </a:lnTo>
                  <a:lnTo>
                    <a:pt x="1376" y="422"/>
                  </a:lnTo>
                  <a:lnTo>
                    <a:pt x="1401" y="481"/>
                  </a:lnTo>
                  <a:lnTo>
                    <a:pt x="1426" y="541"/>
                  </a:lnTo>
                  <a:lnTo>
                    <a:pt x="1436" y="564"/>
                  </a:lnTo>
                  <a:lnTo>
                    <a:pt x="1447" y="585"/>
                  </a:lnTo>
                  <a:lnTo>
                    <a:pt x="1461" y="606"/>
                  </a:lnTo>
                  <a:lnTo>
                    <a:pt x="1474" y="625"/>
                  </a:lnTo>
                  <a:lnTo>
                    <a:pt x="1488" y="645"/>
                  </a:lnTo>
                  <a:lnTo>
                    <a:pt x="1503" y="662"/>
                  </a:lnTo>
                  <a:lnTo>
                    <a:pt x="1520" y="677"/>
                  </a:lnTo>
                  <a:lnTo>
                    <a:pt x="1538" y="693"/>
                  </a:lnTo>
                  <a:lnTo>
                    <a:pt x="1555" y="708"/>
                  </a:lnTo>
                  <a:lnTo>
                    <a:pt x="1576" y="721"/>
                  </a:lnTo>
                  <a:lnTo>
                    <a:pt x="1595" y="733"/>
                  </a:lnTo>
                  <a:lnTo>
                    <a:pt x="1616" y="744"/>
                  </a:lnTo>
                  <a:lnTo>
                    <a:pt x="1639" y="754"/>
                  </a:lnTo>
                  <a:lnTo>
                    <a:pt x="1662" y="764"/>
                  </a:lnTo>
                  <a:lnTo>
                    <a:pt x="1687" y="771"/>
                  </a:lnTo>
                  <a:lnTo>
                    <a:pt x="1714" y="779"/>
                  </a:lnTo>
                  <a:lnTo>
                    <a:pt x="1703" y="785"/>
                  </a:lnTo>
                  <a:lnTo>
                    <a:pt x="1687" y="790"/>
                  </a:lnTo>
                  <a:lnTo>
                    <a:pt x="1672" y="796"/>
                  </a:lnTo>
                  <a:lnTo>
                    <a:pt x="1651" y="802"/>
                  </a:lnTo>
                  <a:lnTo>
                    <a:pt x="1630" y="806"/>
                  </a:lnTo>
                  <a:lnTo>
                    <a:pt x="1605" y="810"/>
                  </a:lnTo>
                  <a:lnTo>
                    <a:pt x="1578" y="812"/>
                  </a:lnTo>
                  <a:lnTo>
                    <a:pt x="1551" y="812"/>
                  </a:lnTo>
                  <a:lnTo>
                    <a:pt x="1518" y="812"/>
                  </a:lnTo>
                  <a:lnTo>
                    <a:pt x="1490" y="808"/>
                  </a:lnTo>
                  <a:lnTo>
                    <a:pt x="1461" y="802"/>
                  </a:lnTo>
                  <a:lnTo>
                    <a:pt x="1432" y="796"/>
                  </a:lnTo>
                  <a:lnTo>
                    <a:pt x="1405" y="787"/>
                  </a:lnTo>
                  <a:lnTo>
                    <a:pt x="1378" y="777"/>
                  </a:lnTo>
                  <a:lnTo>
                    <a:pt x="1353" y="765"/>
                  </a:lnTo>
                  <a:lnTo>
                    <a:pt x="1328" y="752"/>
                  </a:lnTo>
                  <a:lnTo>
                    <a:pt x="1303" y="737"/>
                  </a:lnTo>
                  <a:lnTo>
                    <a:pt x="1280" y="721"/>
                  </a:lnTo>
                  <a:lnTo>
                    <a:pt x="1257" y="702"/>
                  </a:lnTo>
                  <a:lnTo>
                    <a:pt x="1234" y="685"/>
                  </a:lnTo>
                  <a:lnTo>
                    <a:pt x="1188" y="643"/>
                  </a:lnTo>
                  <a:lnTo>
                    <a:pt x="1142" y="598"/>
                  </a:lnTo>
                  <a:lnTo>
                    <a:pt x="1102" y="558"/>
                  </a:lnTo>
                  <a:lnTo>
                    <a:pt x="1059" y="518"/>
                  </a:lnTo>
                  <a:lnTo>
                    <a:pt x="1036" y="501"/>
                  </a:lnTo>
                  <a:lnTo>
                    <a:pt x="1013" y="483"/>
                  </a:lnTo>
                  <a:lnTo>
                    <a:pt x="990" y="466"/>
                  </a:lnTo>
                  <a:lnTo>
                    <a:pt x="965" y="451"/>
                  </a:lnTo>
                  <a:lnTo>
                    <a:pt x="938" y="435"/>
                  </a:lnTo>
                  <a:lnTo>
                    <a:pt x="912" y="424"/>
                  </a:lnTo>
                  <a:lnTo>
                    <a:pt x="883" y="412"/>
                  </a:lnTo>
                  <a:lnTo>
                    <a:pt x="854" y="403"/>
                  </a:lnTo>
                  <a:lnTo>
                    <a:pt x="821" y="395"/>
                  </a:lnTo>
                  <a:lnTo>
                    <a:pt x="789" y="389"/>
                  </a:lnTo>
                  <a:lnTo>
                    <a:pt x="754" y="385"/>
                  </a:lnTo>
                  <a:lnTo>
                    <a:pt x="718" y="385"/>
                  </a:lnTo>
                  <a:lnTo>
                    <a:pt x="683" y="385"/>
                  </a:lnTo>
                  <a:lnTo>
                    <a:pt x="649" y="389"/>
                  </a:lnTo>
                  <a:lnTo>
                    <a:pt x="620" y="395"/>
                  </a:lnTo>
                  <a:lnTo>
                    <a:pt x="591" y="403"/>
                  </a:lnTo>
                  <a:lnTo>
                    <a:pt x="568" y="410"/>
                  </a:lnTo>
                  <a:lnTo>
                    <a:pt x="547" y="418"/>
                  </a:lnTo>
                  <a:lnTo>
                    <a:pt x="531" y="426"/>
                  </a:lnTo>
                  <a:lnTo>
                    <a:pt x="520" y="433"/>
                  </a:lnTo>
                  <a:lnTo>
                    <a:pt x="562" y="441"/>
                  </a:lnTo>
                  <a:lnTo>
                    <a:pt x="608" y="455"/>
                  </a:lnTo>
                  <a:lnTo>
                    <a:pt x="631" y="464"/>
                  </a:lnTo>
                  <a:lnTo>
                    <a:pt x="652" y="474"/>
                  </a:lnTo>
                  <a:lnTo>
                    <a:pt x="675" y="483"/>
                  </a:lnTo>
                  <a:lnTo>
                    <a:pt x="695" y="495"/>
                  </a:lnTo>
                  <a:lnTo>
                    <a:pt x="716" y="508"/>
                  </a:lnTo>
                  <a:lnTo>
                    <a:pt x="733" y="522"/>
                  </a:lnTo>
                  <a:lnTo>
                    <a:pt x="748" y="537"/>
                  </a:lnTo>
                  <a:lnTo>
                    <a:pt x="764" y="554"/>
                  </a:lnTo>
                  <a:lnTo>
                    <a:pt x="773" y="572"/>
                  </a:lnTo>
                  <a:lnTo>
                    <a:pt x="783" y="591"/>
                  </a:lnTo>
                  <a:lnTo>
                    <a:pt x="789" y="610"/>
                  </a:lnTo>
                  <a:lnTo>
                    <a:pt x="791" y="631"/>
                  </a:lnTo>
                  <a:lnTo>
                    <a:pt x="789" y="648"/>
                  </a:lnTo>
                  <a:lnTo>
                    <a:pt x="785" y="666"/>
                  </a:lnTo>
                  <a:lnTo>
                    <a:pt x="779" y="679"/>
                  </a:lnTo>
                  <a:lnTo>
                    <a:pt x="771" y="693"/>
                  </a:lnTo>
                  <a:lnTo>
                    <a:pt x="762" y="704"/>
                  </a:lnTo>
                  <a:lnTo>
                    <a:pt x="750" y="714"/>
                  </a:lnTo>
                  <a:lnTo>
                    <a:pt x="739" y="719"/>
                  </a:lnTo>
                  <a:lnTo>
                    <a:pt x="723" y="725"/>
                  </a:lnTo>
                  <a:lnTo>
                    <a:pt x="710" y="727"/>
                  </a:lnTo>
                  <a:lnTo>
                    <a:pt x="693" y="727"/>
                  </a:lnTo>
                  <a:lnTo>
                    <a:pt x="677" y="725"/>
                  </a:lnTo>
                  <a:lnTo>
                    <a:pt x="660" y="721"/>
                  </a:lnTo>
                  <a:lnTo>
                    <a:pt x="643" y="714"/>
                  </a:lnTo>
                  <a:lnTo>
                    <a:pt x="626" y="702"/>
                  </a:lnTo>
                  <a:lnTo>
                    <a:pt x="608" y="689"/>
                  </a:lnTo>
                  <a:lnTo>
                    <a:pt x="591" y="673"/>
                  </a:lnTo>
                  <a:lnTo>
                    <a:pt x="572" y="654"/>
                  </a:lnTo>
                  <a:lnTo>
                    <a:pt x="553" y="635"/>
                  </a:lnTo>
                  <a:lnTo>
                    <a:pt x="531" y="618"/>
                  </a:lnTo>
                  <a:lnTo>
                    <a:pt x="508" y="600"/>
                  </a:lnTo>
                  <a:lnTo>
                    <a:pt x="485" y="583"/>
                  </a:lnTo>
                  <a:lnTo>
                    <a:pt x="462" y="568"/>
                  </a:lnTo>
                  <a:lnTo>
                    <a:pt x="439" y="554"/>
                  </a:lnTo>
                  <a:lnTo>
                    <a:pt x="414" y="541"/>
                  </a:lnTo>
                  <a:lnTo>
                    <a:pt x="387" y="529"/>
                  </a:lnTo>
                  <a:lnTo>
                    <a:pt x="361" y="520"/>
                  </a:lnTo>
                  <a:lnTo>
                    <a:pt x="334" y="510"/>
                  </a:lnTo>
                  <a:lnTo>
                    <a:pt x="307" y="503"/>
                  </a:lnTo>
                  <a:lnTo>
                    <a:pt x="278" y="497"/>
                  </a:lnTo>
                  <a:lnTo>
                    <a:pt x="249" y="491"/>
                  </a:lnTo>
                  <a:lnTo>
                    <a:pt x="220" y="489"/>
                  </a:lnTo>
                  <a:lnTo>
                    <a:pt x="192" y="489"/>
                  </a:lnTo>
                  <a:lnTo>
                    <a:pt x="161" y="489"/>
                  </a:lnTo>
                  <a:lnTo>
                    <a:pt x="132" y="493"/>
                  </a:lnTo>
                  <a:lnTo>
                    <a:pt x="103" y="499"/>
                  </a:lnTo>
                  <a:lnTo>
                    <a:pt x="78" y="504"/>
                  </a:lnTo>
                  <a:lnTo>
                    <a:pt x="53" y="514"/>
                  </a:lnTo>
                  <a:lnTo>
                    <a:pt x="32" y="524"/>
                  </a:lnTo>
                  <a:lnTo>
                    <a:pt x="13" y="535"/>
                  </a:lnTo>
                  <a:lnTo>
                    <a:pt x="0" y="547"/>
                  </a:lnTo>
                  <a:lnTo>
                    <a:pt x="34" y="550"/>
                  </a:lnTo>
                  <a:lnTo>
                    <a:pt x="67" y="558"/>
                  </a:lnTo>
                  <a:lnTo>
                    <a:pt x="98" y="570"/>
                  </a:lnTo>
                  <a:lnTo>
                    <a:pt x="128" y="581"/>
                  </a:lnTo>
                  <a:lnTo>
                    <a:pt x="157" y="597"/>
                  </a:lnTo>
                  <a:lnTo>
                    <a:pt x="184" y="616"/>
                  </a:lnTo>
                  <a:lnTo>
                    <a:pt x="211" y="637"/>
                  </a:lnTo>
                  <a:lnTo>
                    <a:pt x="236" y="660"/>
                  </a:lnTo>
                  <a:lnTo>
                    <a:pt x="261" y="687"/>
                  </a:lnTo>
                  <a:lnTo>
                    <a:pt x="284" y="718"/>
                  </a:lnTo>
                  <a:lnTo>
                    <a:pt x="307" y="750"/>
                  </a:lnTo>
                  <a:lnTo>
                    <a:pt x="330" y="785"/>
                  </a:lnTo>
                  <a:lnTo>
                    <a:pt x="353" y="825"/>
                  </a:lnTo>
                  <a:lnTo>
                    <a:pt x="374" y="867"/>
                  </a:lnTo>
                  <a:lnTo>
                    <a:pt x="397" y="913"/>
                  </a:lnTo>
                  <a:lnTo>
                    <a:pt x="418" y="961"/>
                  </a:lnTo>
                  <a:lnTo>
                    <a:pt x="432" y="990"/>
                  </a:lnTo>
                  <a:lnTo>
                    <a:pt x="445" y="1019"/>
                  </a:lnTo>
                  <a:lnTo>
                    <a:pt x="460" y="1046"/>
                  </a:lnTo>
                  <a:lnTo>
                    <a:pt x="476" y="1073"/>
                  </a:lnTo>
                  <a:lnTo>
                    <a:pt x="493" y="1100"/>
                  </a:lnTo>
                  <a:lnTo>
                    <a:pt x="512" y="1124"/>
                  </a:lnTo>
                  <a:lnTo>
                    <a:pt x="531" y="1148"/>
                  </a:lnTo>
                  <a:lnTo>
                    <a:pt x="554" y="1169"/>
                  </a:lnTo>
                  <a:lnTo>
                    <a:pt x="578" y="1190"/>
                  </a:lnTo>
                  <a:lnTo>
                    <a:pt x="604" y="1207"/>
                  </a:lnTo>
                  <a:lnTo>
                    <a:pt x="633" y="1222"/>
                  </a:lnTo>
                  <a:lnTo>
                    <a:pt x="664" y="1236"/>
                  </a:lnTo>
                  <a:lnTo>
                    <a:pt x="698" y="1247"/>
                  </a:lnTo>
                  <a:lnTo>
                    <a:pt x="735" y="1255"/>
                  </a:lnTo>
                  <a:lnTo>
                    <a:pt x="775" y="1261"/>
                  </a:lnTo>
                  <a:lnTo>
                    <a:pt x="818" y="1263"/>
                  </a:lnTo>
                  <a:lnTo>
                    <a:pt x="860" y="1263"/>
                  </a:lnTo>
                  <a:lnTo>
                    <a:pt x="906" y="1257"/>
                  </a:lnTo>
                  <a:lnTo>
                    <a:pt x="954" y="1253"/>
                  </a:lnTo>
                  <a:lnTo>
                    <a:pt x="1000" y="1249"/>
                  </a:lnTo>
                  <a:lnTo>
                    <a:pt x="1025" y="1249"/>
                  </a:lnTo>
                  <a:lnTo>
                    <a:pt x="1048" y="1251"/>
                  </a:lnTo>
                  <a:lnTo>
                    <a:pt x="1071" y="1253"/>
                  </a:lnTo>
                  <a:lnTo>
                    <a:pt x="1092" y="1257"/>
                  </a:lnTo>
                  <a:lnTo>
                    <a:pt x="1113" y="1265"/>
                  </a:lnTo>
                  <a:lnTo>
                    <a:pt x="1134" y="1274"/>
                  </a:lnTo>
                  <a:lnTo>
                    <a:pt x="1154" y="1286"/>
                  </a:lnTo>
                  <a:lnTo>
                    <a:pt x="1171" y="1299"/>
                  </a:lnTo>
                  <a:lnTo>
                    <a:pt x="1184" y="1316"/>
                  </a:lnTo>
                  <a:lnTo>
                    <a:pt x="1198" y="1332"/>
                  </a:lnTo>
                  <a:lnTo>
                    <a:pt x="1207" y="1349"/>
                  </a:lnTo>
                  <a:lnTo>
                    <a:pt x="1215" y="1366"/>
                  </a:lnTo>
                  <a:lnTo>
                    <a:pt x="1223" y="1384"/>
                  </a:lnTo>
                  <a:lnTo>
                    <a:pt x="1228" y="1401"/>
                  </a:lnTo>
                  <a:lnTo>
                    <a:pt x="1232" y="1418"/>
                  </a:lnTo>
                  <a:lnTo>
                    <a:pt x="1236" y="1435"/>
                  </a:lnTo>
                  <a:lnTo>
                    <a:pt x="1242" y="1472"/>
                  </a:lnTo>
                  <a:lnTo>
                    <a:pt x="1248" y="1508"/>
                  </a:lnTo>
                  <a:lnTo>
                    <a:pt x="1250" y="1526"/>
                  </a:lnTo>
                  <a:lnTo>
                    <a:pt x="1255" y="1543"/>
                  </a:lnTo>
                  <a:lnTo>
                    <a:pt x="1259" y="1560"/>
                  </a:lnTo>
                  <a:lnTo>
                    <a:pt x="1267" y="1578"/>
                  </a:lnTo>
                  <a:lnTo>
                    <a:pt x="1276" y="1597"/>
                  </a:lnTo>
                  <a:lnTo>
                    <a:pt x="1288" y="1616"/>
                  </a:lnTo>
                  <a:lnTo>
                    <a:pt x="1299" y="1633"/>
                  </a:lnTo>
                  <a:lnTo>
                    <a:pt x="1313" y="1649"/>
                  </a:lnTo>
                  <a:lnTo>
                    <a:pt x="1328" y="1664"/>
                  </a:lnTo>
                  <a:lnTo>
                    <a:pt x="1346" y="1677"/>
                  </a:lnTo>
                  <a:lnTo>
                    <a:pt x="1365" y="1691"/>
                  </a:lnTo>
                  <a:lnTo>
                    <a:pt x="1386" y="1702"/>
                  </a:lnTo>
                  <a:lnTo>
                    <a:pt x="1407" y="1712"/>
                  </a:lnTo>
                  <a:lnTo>
                    <a:pt x="1432" y="1721"/>
                  </a:lnTo>
                  <a:lnTo>
                    <a:pt x="1457" y="1729"/>
                  </a:lnTo>
                  <a:lnTo>
                    <a:pt x="1486" y="1737"/>
                  </a:lnTo>
                  <a:lnTo>
                    <a:pt x="1514" y="1743"/>
                  </a:lnTo>
                  <a:lnTo>
                    <a:pt x="1547" y="1746"/>
                  </a:lnTo>
                  <a:lnTo>
                    <a:pt x="1580" y="1750"/>
                  </a:lnTo>
                  <a:lnTo>
                    <a:pt x="1616" y="1754"/>
                  </a:lnTo>
                  <a:lnTo>
                    <a:pt x="1601" y="1766"/>
                  </a:lnTo>
                  <a:lnTo>
                    <a:pt x="1584" y="1777"/>
                  </a:lnTo>
                  <a:lnTo>
                    <a:pt x="1564" y="1787"/>
                  </a:lnTo>
                  <a:lnTo>
                    <a:pt x="1545" y="1794"/>
                  </a:lnTo>
                  <a:lnTo>
                    <a:pt x="1524" y="1802"/>
                  </a:lnTo>
                  <a:lnTo>
                    <a:pt x="1503" y="1808"/>
                  </a:lnTo>
                  <a:lnTo>
                    <a:pt x="1480" y="1814"/>
                  </a:lnTo>
                  <a:lnTo>
                    <a:pt x="1457" y="1817"/>
                  </a:lnTo>
                  <a:lnTo>
                    <a:pt x="1434" y="1821"/>
                  </a:lnTo>
                  <a:lnTo>
                    <a:pt x="1409" y="1823"/>
                  </a:lnTo>
                  <a:lnTo>
                    <a:pt x="1384" y="1823"/>
                  </a:lnTo>
                  <a:lnTo>
                    <a:pt x="1359" y="1823"/>
                  </a:lnTo>
                  <a:lnTo>
                    <a:pt x="1309" y="1821"/>
                  </a:lnTo>
                  <a:lnTo>
                    <a:pt x="1257" y="1816"/>
                  </a:lnTo>
                  <a:lnTo>
                    <a:pt x="1207" y="1806"/>
                  </a:lnTo>
                  <a:lnTo>
                    <a:pt x="1157" y="1793"/>
                  </a:lnTo>
                  <a:lnTo>
                    <a:pt x="1109" y="1777"/>
                  </a:lnTo>
                  <a:lnTo>
                    <a:pt x="1063" y="1760"/>
                  </a:lnTo>
                  <a:lnTo>
                    <a:pt x="1021" y="1739"/>
                  </a:lnTo>
                  <a:lnTo>
                    <a:pt x="983" y="1718"/>
                  </a:lnTo>
                  <a:lnTo>
                    <a:pt x="965" y="1706"/>
                  </a:lnTo>
                  <a:lnTo>
                    <a:pt x="950" y="1693"/>
                  </a:lnTo>
                  <a:lnTo>
                    <a:pt x="935" y="1679"/>
                  </a:lnTo>
                  <a:lnTo>
                    <a:pt x="921" y="1668"/>
                  </a:lnTo>
                  <a:lnTo>
                    <a:pt x="923" y="1700"/>
                  </a:lnTo>
                  <a:lnTo>
                    <a:pt x="927" y="1733"/>
                  </a:lnTo>
                  <a:lnTo>
                    <a:pt x="933" y="1766"/>
                  </a:lnTo>
                  <a:lnTo>
                    <a:pt x="940" y="1798"/>
                  </a:lnTo>
                  <a:lnTo>
                    <a:pt x="948" y="1829"/>
                  </a:lnTo>
                  <a:lnTo>
                    <a:pt x="960" y="1860"/>
                  </a:lnTo>
                  <a:lnTo>
                    <a:pt x="971" y="1890"/>
                  </a:lnTo>
                  <a:lnTo>
                    <a:pt x="985" y="1919"/>
                  </a:lnTo>
                  <a:lnTo>
                    <a:pt x="998" y="1948"/>
                  </a:lnTo>
                  <a:lnTo>
                    <a:pt x="1015" y="1975"/>
                  </a:lnTo>
                  <a:lnTo>
                    <a:pt x="1033" y="2002"/>
                  </a:lnTo>
                  <a:lnTo>
                    <a:pt x="1052" y="2027"/>
                  </a:lnTo>
                  <a:lnTo>
                    <a:pt x="1073" y="2052"/>
                  </a:lnTo>
                  <a:lnTo>
                    <a:pt x="1096" y="2075"/>
                  </a:lnTo>
                  <a:lnTo>
                    <a:pt x="1121" y="2096"/>
                  </a:lnTo>
                  <a:lnTo>
                    <a:pt x="1146" y="2117"/>
                  </a:lnTo>
                  <a:lnTo>
                    <a:pt x="1173" y="2136"/>
                  </a:lnTo>
                  <a:lnTo>
                    <a:pt x="1202" y="2153"/>
                  </a:lnTo>
                  <a:lnTo>
                    <a:pt x="1232" y="2169"/>
                  </a:lnTo>
                  <a:lnTo>
                    <a:pt x="1265" y="2182"/>
                  </a:lnTo>
                  <a:lnTo>
                    <a:pt x="1298" y="2196"/>
                  </a:lnTo>
                  <a:lnTo>
                    <a:pt x="1334" y="2205"/>
                  </a:lnTo>
                  <a:lnTo>
                    <a:pt x="1370" y="2215"/>
                  </a:lnTo>
                  <a:lnTo>
                    <a:pt x="1409" y="2221"/>
                  </a:lnTo>
                  <a:lnTo>
                    <a:pt x="1447" y="2224"/>
                  </a:lnTo>
                  <a:lnTo>
                    <a:pt x="1490" y="2226"/>
                  </a:lnTo>
                  <a:lnTo>
                    <a:pt x="1534" y="2226"/>
                  </a:lnTo>
                  <a:lnTo>
                    <a:pt x="1578" y="2224"/>
                  </a:lnTo>
                  <a:lnTo>
                    <a:pt x="1624" y="2219"/>
                  </a:lnTo>
                  <a:lnTo>
                    <a:pt x="1672" y="2213"/>
                  </a:lnTo>
                  <a:lnTo>
                    <a:pt x="1722" y="2201"/>
                  </a:lnTo>
                  <a:lnTo>
                    <a:pt x="1772" y="2190"/>
                  </a:lnTo>
                  <a:lnTo>
                    <a:pt x="1808" y="2182"/>
                  </a:lnTo>
                  <a:lnTo>
                    <a:pt x="1839" y="2178"/>
                  </a:lnTo>
                  <a:lnTo>
                    <a:pt x="1854" y="2178"/>
                  </a:lnTo>
                  <a:lnTo>
                    <a:pt x="1870" y="2180"/>
                  </a:lnTo>
                  <a:lnTo>
                    <a:pt x="1883" y="2182"/>
                  </a:lnTo>
                  <a:lnTo>
                    <a:pt x="1897" y="2186"/>
                  </a:lnTo>
                  <a:lnTo>
                    <a:pt x="1908" y="2192"/>
                  </a:lnTo>
                  <a:lnTo>
                    <a:pt x="1920" y="2199"/>
                  </a:lnTo>
                  <a:lnTo>
                    <a:pt x="1931" y="2207"/>
                  </a:lnTo>
                  <a:lnTo>
                    <a:pt x="1941" y="2217"/>
                  </a:lnTo>
                  <a:lnTo>
                    <a:pt x="1950" y="2228"/>
                  </a:lnTo>
                  <a:lnTo>
                    <a:pt x="1960" y="2244"/>
                  </a:lnTo>
                  <a:lnTo>
                    <a:pt x="1968" y="2259"/>
                  </a:lnTo>
                  <a:lnTo>
                    <a:pt x="1975" y="2276"/>
                  </a:lnTo>
                  <a:lnTo>
                    <a:pt x="1985" y="2299"/>
                  </a:lnTo>
                  <a:lnTo>
                    <a:pt x="1996" y="2320"/>
                  </a:lnTo>
                  <a:lnTo>
                    <a:pt x="2010" y="2340"/>
                  </a:lnTo>
                  <a:lnTo>
                    <a:pt x="2025" y="2357"/>
                  </a:lnTo>
                  <a:lnTo>
                    <a:pt x="2041" y="2370"/>
                  </a:lnTo>
                  <a:lnTo>
                    <a:pt x="2058" y="2384"/>
                  </a:lnTo>
                  <a:lnTo>
                    <a:pt x="2075" y="2393"/>
                  </a:lnTo>
                  <a:lnTo>
                    <a:pt x="2094" y="2403"/>
                  </a:lnTo>
                  <a:lnTo>
                    <a:pt x="2114" y="2409"/>
                  </a:lnTo>
                  <a:lnTo>
                    <a:pt x="2133" y="2414"/>
                  </a:lnTo>
                  <a:lnTo>
                    <a:pt x="2154" y="2418"/>
                  </a:lnTo>
                  <a:lnTo>
                    <a:pt x="2175" y="2420"/>
                  </a:lnTo>
                  <a:lnTo>
                    <a:pt x="2196" y="2420"/>
                  </a:lnTo>
                  <a:lnTo>
                    <a:pt x="2217" y="2420"/>
                  </a:lnTo>
                  <a:lnTo>
                    <a:pt x="2238" y="2420"/>
                  </a:lnTo>
                  <a:lnTo>
                    <a:pt x="2259" y="2418"/>
                  </a:lnTo>
                  <a:lnTo>
                    <a:pt x="2307" y="2413"/>
                  </a:lnTo>
                  <a:lnTo>
                    <a:pt x="2354" y="2409"/>
                  </a:lnTo>
                  <a:lnTo>
                    <a:pt x="2396" y="2409"/>
                  </a:lnTo>
                  <a:lnTo>
                    <a:pt x="2438" y="2411"/>
                  </a:lnTo>
                  <a:lnTo>
                    <a:pt x="2476" y="2413"/>
                  </a:lnTo>
                  <a:lnTo>
                    <a:pt x="2515" y="2418"/>
                  </a:lnTo>
                  <a:lnTo>
                    <a:pt x="2549" y="2428"/>
                  </a:lnTo>
                  <a:lnTo>
                    <a:pt x="2584" y="2438"/>
                  </a:lnTo>
                  <a:lnTo>
                    <a:pt x="2618" y="2451"/>
                  </a:lnTo>
                  <a:lnTo>
                    <a:pt x="2649" y="2466"/>
                  </a:lnTo>
                  <a:lnTo>
                    <a:pt x="2680" y="2485"/>
                  </a:lnTo>
                  <a:lnTo>
                    <a:pt x="2711" y="2505"/>
                  </a:lnTo>
                  <a:lnTo>
                    <a:pt x="2739" y="2530"/>
                  </a:lnTo>
                  <a:lnTo>
                    <a:pt x="2768" y="2555"/>
                  </a:lnTo>
                  <a:lnTo>
                    <a:pt x="2797" y="2585"/>
                  </a:lnTo>
                  <a:lnTo>
                    <a:pt x="2826" y="2616"/>
                  </a:lnTo>
                  <a:lnTo>
                    <a:pt x="2828" y="2589"/>
                  </a:lnTo>
                  <a:lnTo>
                    <a:pt x="2830" y="2562"/>
                  </a:lnTo>
                  <a:lnTo>
                    <a:pt x="2828" y="2537"/>
                  </a:lnTo>
                  <a:lnTo>
                    <a:pt x="2828" y="2510"/>
                  </a:lnTo>
                  <a:lnTo>
                    <a:pt x="2824" y="2487"/>
                  </a:lnTo>
                  <a:lnTo>
                    <a:pt x="2820" y="2462"/>
                  </a:lnTo>
                  <a:lnTo>
                    <a:pt x="2816" y="2439"/>
                  </a:lnTo>
                  <a:lnTo>
                    <a:pt x="2809" y="2416"/>
                  </a:lnTo>
                  <a:lnTo>
                    <a:pt x="2803" y="2395"/>
                  </a:lnTo>
                  <a:lnTo>
                    <a:pt x="2795" y="2374"/>
                  </a:lnTo>
                  <a:lnTo>
                    <a:pt x="2786" y="2353"/>
                  </a:lnTo>
                  <a:lnTo>
                    <a:pt x="2776" y="2334"/>
                  </a:lnTo>
                  <a:lnTo>
                    <a:pt x="2755" y="2295"/>
                  </a:lnTo>
                  <a:lnTo>
                    <a:pt x="2732" y="2261"/>
                  </a:lnTo>
                  <a:lnTo>
                    <a:pt x="2707" y="2226"/>
                  </a:lnTo>
                  <a:lnTo>
                    <a:pt x="2680" y="2198"/>
                  </a:lnTo>
                  <a:lnTo>
                    <a:pt x="2651" y="2169"/>
                  </a:lnTo>
                  <a:lnTo>
                    <a:pt x="2622" y="2144"/>
                  </a:lnTo>
                  <a:lnTo>
                    <a:pt x="2594" y="2119"/>
                  </a:lnTo>
                  <a:lnTo>
                    <a:pt x="2567" y="2098"/>
                  </a:lnTo>
                  <a:lnTo>
                    <a:pt x="2540" y="2080"/>
                  </a:lnTo>
                  <a:lnTo>
                    <a:pt x="2513" y="2063"/>
                  </a:lnTo>
                  <a:lnTo>
                    <a:pt x="2490" y="2048"/>
                  </a:lnTo>
                  <a:lnTo>
                    <a:pt x="2471" y="2032"/>
                  </a:lnTo>
                  <a:lnTo>
                    <a:pt x="2453" y="2019"/>
                  </a:lnTo>
                  <a:lnTo>
                    <a:pt x="2438" y="2004"/>
                  </a:lnTo>
                  <a:lnTo>
                    <a:pt x="2425" y="1988"/>
                  </a:lnTo>
                  <a:lnTo>
                    <a:pt x="2413" y="1973"/>
                  </a:lnTo>
                  <a:lnTo>
                    <a:pt x="2403" y="1960"/>
                  </a:lnTo>
                  <a:lnTo>
                    <a:pt x="2396" y="1944"/>
                  </a:lnTo>
                  <a:lnTo>
                    <a:pt x="2390" y="1931"/>
                  </a:lnTo>
                  <a:lnTo>
                    <a:pt x="2384" y="1915"/>
                  </a:lnTo>
                  <a:lnTo>
                    <a:pt x="2380" y="1902"/>
                  </a:lnTo>
                  <a:lnTo>
                    <a:pt x="2377" y="1888"/>
                  </a:lnTo>
                  <a:lnTo>
                    <a:pt x="2375" y="1862"/>
                  </a:lnTo>
                  <a:lnTo>
                    <a:pt x="2373" y="1837"/>
                  </a:lnTo>
                  <a:lnTo>
                    <a:pt x="2390" y="1856"/>
                  </a:lnTo>
                  <a:lnTo>
                    <a:pt x="2407" y="1873"/>
                  </a:lnTo>
                  <a:lnTo>
                    <a:pt x="2426" y="1890"/>
                  </a:lnTo>
                  <a:lnTo>
                    <a:pt x="2446" y="1906"/>
                  </a:lnTo>
                  <a:lnTo>
                    <a:pt x="2467" y="1919"/>
                  </a:lnTo>
                  <a:lnTo>
                    <a:pt x="2486" y="1931"/>
                  </a:lnTo>
                  <a:lnTo>
                    <a:pt x="2507" y="1942"/>
                  </a:lnTo>
                  <a:lnTo>
                    <a:pt x="2528" y="1954"/>
                  </a:lnTo>
                  <a:lnTo>
                    <a:pt x="2549" y="1963"/>
                  </a:lnTo>
                  <a:lnTo>
                    <a:pt x="2572" y="1971"/>
                  </a:lnTo>
                  <a:lnTo>
                    <a:pt x="2594" y="1979"/>
                  </a:lnTo>
                  <a:lnTo>
                    <a:pt x="2617" y="1986"/>
                  </a:lnTo>
                  <a:lnTo>
                    <a:pt x="2663" y="1996"/>
                  </a:lnTo>
                  <a:lnTo>
                    <a:pt x="2709" y="2004"/>
                  </a:lnTo>
                  <a:lnTo>
                    <a:pt x="2747" y="2009"/>
                  </a:lnTo>
                  <a:lnTo>
                    <a:pt x="2786" y="2017"/>
                  </a:lnTo>
                  <a:lnTo>
                    <a:pt x="2822" y="2025"/>
                  </a:lnTo>
                  <a:lnTo>
                    <a:pt x="2858" y="2032"/>
                  </a:lnTo>
                  <a:lnTo>
                    <a:pt x="2891" y="2042"/>
                  </a:lnTo>
                  <a:lnTo>
                    <a:pt x="2924" y="2052"/>
                  </a:lnTo>
                  <a:lnTo>
                    <a:pt x="2954" y="2063"/>
                  </a:lnTo>
                  <a:lnTo>
                    <a:pt x="2983" y="2075"/>
                  </a:lnTo>
                  <a:lnTo>
                    <a:pt x="3012" y="2088"/>
                  </a:lnTo>
                  <a:lnTo>
                    <a:pt x="3037" y="2102"/>
                  </a:lnTo>
                  <a:lnTo>
                    <a:pt x="3062" y="2117"/>
                  </a:lnTo>
                  <a:lnTo>
                    <a:pt x="3085" y="2134"/>
                  </a:lnTo>
                  <a:lnTo>
                    <a:pt x="3106" y="2151"/>
                  </a:lnTo>
                  <a:lnTo>
                    <a:pt x="3125" y="2169"/>
                  </a:lnTo>
                  <a:lnTo>
                    <a:pt x="3143" y="2188"/>
                  </a:lnTo>
                  <a:lnTo>
                    <a:pt x="3160" y="2209"/>
                  </a:lnTo>
                  <a:lnTo>
                    <a:pt x="3160" y="2180"/>
                  </a:lnTo>
                  <a:lnTo>
                    <a:pt x="3160" y="2151"/>
                  </a:lnTo>
                  <a:lnTo>
                    <a:pt x="3156" y="2125"/>
                  </a:lnTo>
                  <a:lnTo>
                    <a:pt x="3152" y="2100"/>
                  </a:lnTo>
                  <a:lnTo>
                    <a:pt x="3146" y="2075"/>
                  </a:lnTo>
                  <a:lnTo>
                    <a:pt x="3139" y="2052"/>
                  </a:lnTo>
                  <a:lnTo>
                    <a:pt x="3129" y="2029"/>
                  </a:lnTo>
                  <a:lnTo>
                    <a:pt x="3120" y="2008"/>
                  </a:lnTo>
                  <a:lnTo>
                    <a:pt x="3106" y="1988"/>
                  </a:lnTo>
                  <a:lnTo>
                    <a:pt x="3095" y="1969"/>
                  </a:lnTo>
                  <a:lnTo>
                    <a:pt x="3081" y="1950"/>
                  </a:lnTo>
                  <a:lnTo>
                    <a:pt x="3066" y="1933"/>
                  </a:lnTo>
                  <a:lnTo>
                    <a:pt x="3035" y="1900"/>
                  </a:lnTo>
                  <a:lnTo>
                    <a:pt x="3004" y="1871"/>
                  </a:lnTo>
                  <a:lnTo>
                    <a:pt x="2937" y="1817"/>
                  </a:lnTo>
                  <a:lnTo>
                    <a:pt x="2876" y="1769"/>
                  </a:lnTo>
                  <a:lnTo>
                    <a:pt x="2849" y="1746"/>
                  </a:lnTo>
                  <a:lnTo>
                    <a:pt x="2828" y="1721"/>
                  </a:lnTo>
                  <a:lnTo>
                    <a:pt x="2818" y="1710"/>
                  </a:lnTo>
                  <a:lnTo>
                    <a:pt x="2810" y="1698"/>
                  </a:lnTo>
                  <a:lnTo>
                    <a:pt x="2803" y="1685"/>
                  </a:lnTo>
                  <a:lnTo>
                    <a:pt x="2799" y="1673"/>
                  </a:lnTo>
                  <a:lnTo>
                    <a:pt x="2837" y="1698"/>
                  </a:lnTo>
                  <a:lnTo>
                    <a:pt x="2876" y="1718"/>
                  </a:lnTo>
                  <a:lnTo>
                    <a:pt x="2910" y="1735"/>
                  </a:lnTo>
                  <a:lnTo>
                    <a:pt x="2947" y="1746"/>
                  </a:lnTo>
                  <a:lnTo>
                    <a:pt x="2983" y="1756"/>
                  </a:lnTo>
                  <a:lnTo>
                    <a:pt x="3020" y="1760"/>
                  </a:lnTo>
                  <a:lnTo>
                    <a:pt x="3058" y="1762"/>
                  </a:lnTo>
                  <a:lnTo>
                    <a:pt x="3098" y="1760"/>
                  </a:lnTo>
                  <a:lnTo>
                    <a:pt x="3125" y="1758"/>
                  </a:lnTo>
                  <a:lnTo>
                    <a:pt x="3156" y="1752"/>
                  </a:lnTo>
                  <a:lnTo>
                    <a:pt x="3185" y="1746"/>
                  </a:lnTo>
                  <a:lnTo>
                    <a:pt x="3216" y="1739"/>
                  </a:lnTo>
                  <a:lnTo>
                    <a:pt x="3244" y="1733"/>
                  </a:lnTo>
                  <a:lnTo>
                    <a:pt x="3275" y="1727"/>
                  </a:lnTo>
                  <a:lnTo>
                    <a:pt x="3306" y="1723"/>
                  </a:lnTo>
                  <a:lnTo>
                    <a:pt x="3337" y="1721"/>
                  </a:lnTo>
                  <a:lnTo>
                    <a:pt x="3367" y="1721"/>
                  </a:lnTo>
                  <a:lnTo>
                    <a:pt x="3396" y="1725"/>
                  </a:lnTo>
                  <a:lnTo>
                    <a:pt x="3411" y="1729"/>
                  </a:lnTo>
                  <a:lnTo>
                    <a:pt x="3427" y="1735"/>
                  </a:lnTo>
                  <a:lnTo>
                    <a:pt x="3440" y="1741"/>
                  </a:lnTo>
                  <a:lnTo>
                    <a:pt x="3456" y="1746"/>
                  </a:lnTo>
                  <a:lnTo>
                    <a:pt x="3469" y="1756"/>
                  </a:lnTo>
                  <a:lnTo>
                    <a:pt x="3484" y="1766"/>
                  </a:lnTo>
                  <a:lnTo>
                    <a:pt x="3498" y="1777"/>
                  </a:lnTo>
                  <a:lnTo>
                    <a:pt x="3511" y="1791"/>
                  </a:lnTo>
                  <a:lnTo>
                    <a:pt x="3525" y="1806"/>
                  </a:lnTo>
                  <a:lnTo>
                    <a:pt x="3538" y="1823"/>
                  </a:lnTo>
                  <a:lnTo>
                    <a:pt x="3552" y="1840"/>
                  </a:lnTo>
                  <a:lnTo>
                    <a:pt x="3563" y="1862"/>
                  </a:lnTo>
                  <a:lnTo>
                    <a:pt x="3596" y="1842"/>
                  </a:lnTo>
                  <a:lnTo>
                    <a:pt x="3630" y="1827"/>
                  </a:lnTo>
                  <a:lnTo>
                    <a:pt x="3665" y="1814"/>
                  </a:lnTo>
                  <a:lnTo>
                    <a:pt x="3699" y="1804"/>
                  </a:lnTo>
                  <a:lnTo>
                    <a:pt x="3736" y="1798"/>
                  </a:lnTo>
                  <a:lnTo>
                    <a:pt x="3772" y="1794"/>
                  </a:lnTo>
                  <a:lnTo>
                    <a:pt x="3809" y="1794"/>
                  </a:lnTo>
                  <a:lnTo>
                    <a:pt x="3843" y="1796"/>
                  </a:lnTo>
                  <a:lnTo>
                    <a:pt x="3880" y="1800"/>
                  </a:lnTo>
                  <a:lnTo>
                    <a:pt x="3916" y="1808"/>
                  </a:lnTo>
                  <a:lnTo>
                    <a:pt x="3951" y="1816"/>
                  </a:lnTo>
                  <a:lnTo>
                    <a:pt x="3986" y="1827"/>
                  </a:lnTo>
                  <a:lnTo>
                    <a:pt x="4018" y="1839"/>
                  </a:lnTo>
                  <a:lnTo>
                    <a:pt x="4051" y="1854"/>
                  </a:lnTo>
                  <a:lnTo>
                    <a:pt x="4080" y="1869"/>
                  </a:lnTo>
                  <a:lnTo>
                    <a:pt x="4110" y="1887"/>
                  </a:lnTo>
                  <a:close/>
                  <a:moveTo>
                    <a:pt x="2246" y="1449"/>
                  </a:moveTo>
                  <a:lnTo>
                    <a:pt x="1862" y="1449"/>
                  </a:lnTo>
                  <a:lnTo>
                    <a:pt x="1862" y="1063"/>
                  </a:lnTo>
                  <a:lnTo>
                    <a:pt x="2246" y="1063"/>
                  </a:lnTo>
                  <a:lnTo>
                    <a:pt x="2246" y="14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8.10.2020 Ancient and Medieval Middle East seminar, University of Helsinki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9315E-5A66-CF44-AE5D-C333B2F730C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5069423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251520" y="692696"/>
            <a:ext cx="8640960" cy="1249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algn="ctr">
              <a:defRPr sz="4000"/>
            </a:lvl1pPr>
          </a:lstStyle>
          <a:p>
            <a:pPr lvl="0"/>
            <a:r>
              <a:rPr lang="fi-FI" dirty="0"/>
              <a:t>CLICK TO ADD TITLE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" hasCustomPrompt="1"/>
          </p:nvPr>
        </p:nvSpPr>
        <p:spPr bwMode="auto">
          <a:xfrm>
            <a:off x="251520" y="2204865"/>
            <a:ext cx="864096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92075" indent="0" algn="ctr">
              <a:lnSpc>
                <a:spcPct val="80000"/>
              </a:lnSpc>
              <a:buClr>
                <a:schemeClr val="tx1"/>
              </a:buClr>
              <a:buFont typeface="Arial"/>
              <a:buNone/>
              <a:defRPr b="1">
                <a:latin typeface="+mj-lt"/>
                <a:cs typeface="Gotham narrow bold"/>
              </a:defRPr>
            </a:lvl1pPr>
            <a:lvl2pPr marL="382588" indent="0" algn="ctr">
              <a:lnSpc>
                <a:spcPct val="80000"/>
              </a:lnSpc>
              <a:buFont typeface="Arial"/>
              <a:buNone/>
              <a:defRPr>
                <a:latin typeface="Gotham Narrow Book"/>
                <a:cs typeface="Gotham Narrow Book"/>
              </a:defRPr>
            </a:lvl2pPr>
            <a:lvl3pPr marL="765175" indent="0" algn="ctr">
              <a:lnSpc>
                <a:spcPct val="80000"/>
              </a:lnSpc>
              <a:buNone/>
              <a:defRPr>
                <a:latin typeface="Gotham Narrow Book"/>
                <a:cs typeface="Gotham Narrow Book"/>
              </a:defRPr>
            </a:lvl3pPr>
            <a:lvl4pPr marL="1241425" indent="0" algn="ctr">
              <a:lnSpc>
                <a:spcPct val="80000"/>
              </a:lnSpc>
              <a:buNone/>
              <a:defRPr>
                <a:latin typeface="Gotham Narrow Book"/>
                <a:cs typeface="Gotham Narrow Book"/>
              </a:defRPr>
            </a:lvl4pPr>
            <a:lvl5pPr marL="1717675" indent="0" algn="ctr">
              <a:lnSpc>
                <a:spcPct val="80000"/>
              </a:lnSpc>
              <a:buNone/>
              <a:defRPr>
                <a:latin typeface="Gotham Narrow Book"/>
                <a:cs typeface="Gotham Narrow Book"/>
              </a:defRPr>
            </a:lvl5pPr>
          </a:lstStyle>
          <a:p>
            <a:r>
              <a:rPr lang="en-US" dirty="0"/>
              <a:t>Click to add subtitle</a:t>
            </a:r>
          </a:p>
        </p:txBody>
      </p:sp>
      <p:grpSp>
        <p:nvGrpSpPr>
          <p:cNvPr id="22" name="Ryhmä 21"/>
          <p:cNvGrpSpPr/>
          <p:nvPr userDrawn="1"/>
        </p:nvGrpSpPr>
        <p:grpSpPr bwMode="black">
          <a:xfrm>
            <a:off x="252000" y="250723"/>
            <a:ext cx="1716026" cy="1608305"/>
            <a:chOff x="1311275" y="373063"/>
            <a:chExt cx="6524625" cy="6115050"/>
          </a:xfrm>
          <a:solidFill>
            <a:schemeClr val="tx1"/>
          </a:solidFill>
        </p:grpSpPr>
        <p:sp>
          <p:nvSpPr>
            <p:cNvPr id="23" name="Rectangle 5"/>
            <p:cNvSpPr>
              <a:spLocks noChangeArrowheads="1"/>
            </p:cNvSpPr>
            <p:nvPr userDrawn="1"/>
          </p:nvSpPr>
          <p:spPr bwMode="black">
            <a:xfrm>
              <a:off x="4267200" y="5875338"/>
              <a:ext cx="609600" cy="612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Rectangle 6"/>
            <p:cNvSpPr>
              <a:spLocks noChangeArrowheads="1"/>
            </p:cNvSpPr>
            <p:nvPr userDrawn="1"/>
          </p:nvSpPr>
          <p:spPr bwMode="black">
            <a:xfrm>
              <a:off x="4267200" y="373063"/>
              <a:ext cx="609600" cy="609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7"/>
            <p:cNvSpPr>
              <a:spLocks noEditPoints="1"/>
            </p:cNvSpPr>
            <p:nvPr userDrawn="1"/>
          </p:nvSpPr>
          <p:spPr bwMode="black">
            <a:xfrm>
              <a:off x="1311275" y="1436688"/>
              <a:ext cx="6524625" cy="4152900"/>
            </a:xfrm>
            <a:custGeom>
              <a:avLst/>
              <a:gdLst>
                <a:gd name="T0" fmla="*/ 3947 w 4110"/>
                <a:gd name="T1" fmla="*/ 1670 h 2616"/>
                <a:gd name="T2" fmla="*/ 3459 w 4110"/>
                <a:gd name="T3" fmla="*/ 1403 h 2616"/>
                <a:gd name="T4" fmla="*/ 3294 w 4110"/>
                <a:gd name="T5" fmla="*/ 1199 h 2616"/>
                <a:gd name="T6" fmla="*/ 3062 w 4110"/>
                <a:gd name="T7" fmla="*/ 1048 h 2616"/>
                <a:gd name="T8" fmla="*/ 2897 w 4110"/>
                <a:gd name="T9" fmla="*/ 789 h 2616"/>
                <a:gd name="T10" fmla="*/ 2734 w 4110"/>
                <a:gd name="T11" fmla="*/ 314 h 2616"/>
                <a:gd name="T12" fmla="*/ 2417 w 4110"/>
                <a:gd name="T13" fmla="*/ 63 h 2616"/>
                <a:gd name="T14" fmla="*/ 2077 w 4110"/>
                <a:gd name="T15" fmla="*/ 19 h 2616"/>
                <a:gd name="T16" fmla="*/ 2204 w 4110"/>
                <a:gd name="T17" fmla="*/ 197 h 2616"/>
                <a:gd name="T18" fmla="*/ 2175 w 4110"/>
                <a:gd name="T19" fmla="*/ 357 h 2616"/>
                <a:gd name="T20" fmla="*/ 2041 w 4110"/>
                <a:gd name="T21" fmla="*/ 433 h 2616"/>
                <a:gd name="T22" fmla="*/ 1818 w 4110"/>
                <a:gd name="T23" fmla="*/ 362 h 2616"/>
                <a:gd name="T24" fmla="*/ 1518 w 4110"/>
                <a:gd name="T25" fmla="*/ 159 h 2616"/>
                <a:gd name="T26" fmla="*/ 1213 w 4110"/>
                <a:gd name="T27" fmla="*/ 130 h 2616"/>
                <a:gd name="T28" fmla="*/ 1198 w 4110"/>
                <a:gd name="T29" fmla="*/ 209 h 2616"/>
                <a:gd name="T30" fmla="*/ 1401 w 4110"/>
                <a:gd name="T31" fmla="*/ 481 h 2616"/>
                <a:gd name="T32" fmla="*/ 1555 w 4110"/>
                <a:gd name="T33" fmla="*/ 708 h 2616"/>
                <a:gd name="T34" fmla="*/ 1672 w 4110"/>
                <a:gd name="T35" fmla="*/ 796 h 2616"/>
                <a:gd name="T36" fmla="*/ 1405 w 4110"/>
                <a:gd name="T37" fmla="*/ 787 h 2616"/>
                <a:gd name="T38" fmla="*/ 1102 w 4110"/>
                <a:gd name="T39" fmla="*/ 558 h 2616"/>
                <a:gd name="T40" fmla="*/ 821 w 4110"/>
                <a:gd name="T41" fmla="*/ 395 h 2616"/>
                <a:gd name="T42" fmla="*/ 531 w 4110"/>
                <a:gd name="T43" fmla="*/ 426 h 2616"/>
                <a:gd name="T44" fmla="*/ 748 w 4110"/>
                <a:gd name="T45" fmla="*/ 537 h 2616"/>
                <a:gd name="T46" fmla="*/ 762 w 4110"/>
                <a:gd name="T47" fmla="*/ 704 h 2616"/>
                <a:gd name="T48" fmla="*/ 608 w 4110"/>
                <a:gd name="T49" fmla="*/ 689 h 2616"/>
                <a:gd name="T50" fmla="*/ 387 w 4110"/>
                <a:gd name="T51" fmla="*/ 529 h 2616"/>
                <a:gd name="T52" fmla="*/ 103 w 4110"/>
                <a:gd name="T53" fmla="*/ 499 h 2616"/>
                <a:gd name="T54" fmla="*/ 157 w 4110"/>
                <a:gd name="T55" fmla="*/ 597 h 2616"/>
                <a:gd name="T56" fmla="*/ 397 w 4110"/>
                <a:gd name="T57" fmla="*/ 913 h 2616"/>
                <a:gd name="T58" fmla="*/ 578 w 4110"/>
                <a:gd name="T59" fmla="*/ 1190 h 2616"/>
                <a:gd name="T60" fmla="*/ 954 w 4110"/>
                <a:gd name="T61" fmla="*/ 1253 h 2616"/>
                <a:gd name="T62" fmla="*/ 1184 w 4110"/>
                <a:gd name="T63" fmla="*/ 1316 h 2616"/>
                <a:gd name="T64" fmla="*/ 1250 w 4110"/>
                <a:gd name="T65" fmla="*/ 1526 h 2616"/>
                <a:gd name="T66" fmla="*/ 1365 w 4110"/>
                <a:gd name="T67" fmla="*/ 1691 h 2616"/>
                <a:gd name="T68" fmla="*/ 1601 w 4110"/>
                <a:gd name="T69" fmla="*/ 1766 h 2616"/>
                <a:gd name="T70" fmla="*/ 1384 w 4110"/>
                <a:gd name="T71" fmla="*/ 1823 h 2616"/>
                <a:gd name="T72" fmla="*/ 965 w 4110"/>
                <a:gd name="T73" fmla="*/ 1706 h 2616"/>
                <a:gd name="T74" fmla="*/ 971 w 4110"/>
                <a:gd name="T75" fmla="*/ 1890 h 2616"/>
                <a:gd name="T76" fmla="*/ 1173 w 4110"/>
                <a:gd name="T77" fmla="*/ 2136 h 2616"/>
                <a:gd name="T78" fmla="*/ 1534 w 4110"/>
                <a:gd name="T79" fmla="*/ 2226 h 2616"/>
                <a:gd name="T80" fmla="*/ 1883 w 4110"/>
                <a:gd name="T81" fmla="*/ 2182 h 2616"/>
                <a:gd name="T82" fmla="*/ 1985 w 4110"/>
                <a:gd name="T83" fmla="*/ 2299 h 2616"/>
                <a:gd name="T84" fmla="*/ 2154 w 4110"/>
                <a:gd name="T85" fmla="*/ 2418 h 2616"/>
                <a:gd name="T86" fmla="*/ 2476 w 4110"/>
                <a:gd name="T87" fmla="*/ 2413 h 2616"/>
                <a:gd name="T88" fmla="*/ 2797 w 4110"/>
                <a:gd name="T89" fmla="*/ 2585 h 2616"/>
                <a:gd name="T90" fmla="*/ 2803 w 4110"/>
                <a:gd name="T91" fmla="*/ 2395 h 2616"/>
                <a:gd name="T92" fmla="*/ 2594 w 4110"/>
                <a:gd name="T93" fmla="*/ 2119 h 2616"/>
                <a:gd name="T94" fmla="*/ 2403 w 4110"/>
                <a:gd name="T95" fmla="*/ 1960 h 2616"/>
                <a:gd name="T96" fmla="*/ 2426 w 4110"/>
                <a:gd name="T97" fmla="*/ 1890 h 2616"/>
                <a:gd name="T98" fmla="*/ 2663 w 4110"/>
                <a:gd name="T99" fmla="*/ 1996 h 2616"/>
                <a:gd name="T100" fmla="*/ 3012 w 4110"/>
                <a:gd name="T101" fmla="*/ 2088 h 2616"/>
                <a:gd name="T102" fmla="*/ 3156 w 4110"/>
                <a:gd name="T103" fmla="*/ 2125 h 2616"/>
                <a:gd name="T104" fmla="*/ 3035 w 4110"/>
                <a:gd name="T105" fmla="*/ 1900 h 2616"/>
                <a:gd name="T106" fmla="*/ 2837 w 4110"/>
                <a:gd name="T107" fmla="*/ 1698 h 2616"/>
                <a:gd name="T108" fmla="*/ 3185 w 4110"/>
                <a:gd name="T109" fmla="*/ 1746 h 2616"/>
                <a:gd name="T110" fmla="*/ 3440 w 4110"/>
                <a:gd name="T111" fmla="*/ 1741 h 2616"/>
                <a:gd name="T112" fmla="*/ 3596 w 4110"/>
                <a:gd name="T113" fmla="*/ 1842 h 2616"/>
                <a:gd name="T114" fmla="*/ 3951 w 4110"/>
                <a:gd name="T115" fmla="*/ 1816 h 2616"/>
                <a:gd name="T116" fmla="*/ 2246 w 4110"/>
                <a:gd name="T117" fmla="*/ 1449 h 2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110" h="2616">
                  <a:moveTo>
                    <a:pt x="4110" y="1887"/>
                  </a:moveTo>
                  <a:lnTo>
                    <a:pt x="4095" y="1858"/>
                  </a:lnTo>
                  <a:lnTo>
                    <a:pt x="4080" y="1829"/>
                  </a:lnTo>
                  <a:lnTo>
                    <a:pt x="4062" y="1802"/>
                  </a:lnTo>
                  <a:lnTo>
                    <a:pt x="4045" y="1777"/>
                  </a:lnTo>
                  <a:lnTo>
                    <a:pt x="4028" y="1754"/>
                  </a:lnTo>
                  <a:lnTo>
                    <a:pt x="4009" y="1731"/>
                  </a:lnTo>
                  <a:lnTo>
                    <a:pt x="3989" y="1710"/>
                  </a:lnTo>
                  <a:lnTo>
                    <a:pt x="3968" y="1689"/>
                  </a:lnTo>
                  <a:lnTo>
                    <a:pt x="3947" y="1670"/>
                  </a:lnTo>
                  <a:lnTo>
                    <a:pt x="3926" y="1652"/>
                  </a:lnTo>
                  <a:lnTo>
                    <a:pt x="3903" y="1635"/>
                  </a:lnTo>
                  <a:lnTo>
                    <a:pt x="3882" y="1618"/>
                  </a:lnTo>
                  <a:lnTo>
                    <a:pt x="3834" y="1589"/>
                  </a:lnTo>
                  <a:lnTo>
                    <a:pt x="3788" y="1560"/>
                  </a:lnTo>
                  <a:lnTo>
                    <a:pt x="3690" y="1512"/>
                  </a:lnTo>
                  <a:lnTo>
                    <a:pt x="3594" y="1468"/>
                  </a:lnTo>
                  <a:lnTo>
                    <a:pt x="3548" y="1447"/>
                  </a:lnTo>
                  <a:lnTo>
                    <a:pt x="3504" y="1426"/>
                  </a:lnTo>
                  <a:lnTo>
                    <a:pt x="3459" y="1403"/>
                  </a:lnTo>
                  <a:lnTo>
                    <a:pt x="3419" y="1378"/>
                  </a:lnTo>
                  <a:lnTo>
                    <a:pt x="3402" y="1364"/>
                  </a:lnTo>
                  <a:lnTo>
                    <a:pt x="3385" y="1351"/>
                  </a:lnTo>
                  <a:lnTo>
                    <a:pt x="3369" y="1336"/>
                  </a:lnTo>
                  <a:lnTo>
                    <a:pt x="3356" y="1318"/>
                  </a:lnTo>
                  <a:lnTo>
                    <a:pt x="3342" y="1299"/>
                  </a:lnTo>
                  <a:lnTo>
                    <a:pt x="3331" y="1282"/>
                  </a:lnTo>
                  <a:lnTo>
                    <a:pt x="3319" y="1263"/>
                  </a:lnTo>
                  <a:lnTo>
                    <a:pt x="3310" y="1242"/>
                  </a:lnTo>
                  <a:lnTo>
                    <a:pt x="3294" y="1199"/>
                  </a:lnTo>
                  <a:lnTo>
                    <a:pt x="3281" y="1157"/>
                  </a:lnTo>
                  <a:lnTo>
                    <a:pt x="3271" y="1115"/>
                  </a:lnTo>
                  <a:lnTo>
                    <a:pt x="3264" y="1073"/>
                  </a:lnTo>
                  <a:lnTo>
                    <a:pt x="3223" y="1076"/>
                  </a:lnTo>
                  <a:lnTo>
                    <a:pt x="3179" y="1076"/>
                  </a:lnTo>
                  <a:lnTo>
                    <a:pt x="3156" y="1075"/>
                  </a:lnTo>
                  <a:lnTo>
                    <a:pt x="3133" y="1071"/>
                  </a:lnTo>
                  <a:lnTo>
                    <a:pt x="3110" y="1065"/>
                  </a:lnTo>
                  <a:lnTo>
                    <a:pt x="3087" y="1057"/>
                  </a:lnTo>
                  <a:lnTo>
                    <a:pt x="3062" y="1048"/>
                  </a:lnTo>
                  <a:lnTo>
                    <a:pt x="3039" y="1034"/>
                  </a:lnTo>
                  <a:lnTo>
                    <a:pt x="3018" y="1019"/>
                  </a:lnTo>
                  <a:lnTo>
                    <a:pt x="2997" y="1000"/>
                  </a:lnTo>
                  <a:lnTo>
                    <a:pt x="2976" y="979"/>
                  </a:lnTo>
                  <a:lnTo>
                    <a:pt x="2956" y="952"/>
                  </a:lnTo>
                  <a:lnTo>
                    <a:pt x="2939" y="921"/>
                  </a:lnTo>
                  <a:lnTo>
                    <a:pt x="2924" y="886"/>
                  </a:lnTo>
                  <a:lnTo>
                    <a:pt x="2912" y="856"/>
                  </a:lnTo>
                  <a:lnTo>
                    <a:pt x="2905" y="823"/>
                  </a:lnTo>
                  <a:lnTo>
                    <a:pt x="2897" y="789"/>
                  </a:lnTo>
                  <a:lnTo>
                    <a:pt x="2889" y="752"/>
                  </a:lnTo>
                  <a:lnTo>
                    <a:pt x="2874" y="675"/>
                  </a:lnTo>
                  <a:lnTo>
                    <a:pt x="2857" y="593"/>
                  </a:lnTo>
                  <a:lnTo>
                    <a:pt x="2845" y="550"/>
                  </a:lnTo>
                  <a:lnTo>
                    <a:pt x="2834" y="508"/>
                  </a:lnTo>
                  <a:lnTo>
                    <a:pt x="2816" y="464"/>
                  </a:lnTo>
                  <a:lnTo>
                    <a:pt x="2797" y="422"/>
                  </a:lnTo>
                  <a:lnTo>
                    <a:pt x="2776" y="378"/>
                  </a:lnTo>
                  <a:lnTo>
                    <a:pt x="2749" y="335"/>
                  </a:lnTo>
                  <a:lnTo>
                    <a:pt x="2734" y="314"/>
                  </a:lnTo>
                  <a:lnTo>
                    <a:pt x="2718" y="293"/>
                  </a:lnTo>
                  <a:lnTo>
                    <a:pt x="2701" y="272"/>
                  </a:lnTo>
                  <a:lnTo>
                    <a:pt x="2682" y="251"/>
                  </a:lnTo>
                  <a:lnTo>
                    <a:pt x="2647" y="216"/>
                  </a:lnTo>
                  <a:lnTo>
                    <a:pt x="2611" y="184"/>
                  </a:lnTo>
                  <a:lnTo>
                    <a:pt x="2572" y="153"/>
                  </a:lnTo>
                  <a:lnTo>
                    <a:pt x="2534" y="126"/>
                  </a:lnTo>
                  <a:lnTo>
                    <a:pt x="2496" y="101"/>
                  </a:lnTo>
                  <a:lnTo>
                    <a:pt x="2457" y="80"/>
                  </a:lnTo>
                  <a:lnTo>
                    <a:pt x="2417" y="63"/>
                  </a:lnTo>
                  <a:lnTo>
                    <a:pt x="2377" y="46"/>
                  </a:lnTo>
                  <a:lnTo>
                    <a:pt x="2336" y="32"/>
                  </a:lnTo>
                  <a:lnTo>
                    <a:pt x="2296" y="21"/>
                  </a:lnTo>
                  <a:lnTo>
                    <a:pt x="2256" y="13"/>
                  </a:lnTo>
                  <a:lnTo>
                    <a:pt x="2215" y="5"/>
                  </a:lnTo>
                  <a:lnTo>
                    <a:pt x="2175" y="1"/>
                  </a:lnTo>
                  <a:lnTo>
                    <a:pt x="2135" y="0"/>
                  </a:lnTo>
                  <a:lnTo>
                    <a:pt x="2094" y="0"/>
                  </a:lnTo>
                  <a:lnTo>
                    <a:pt x="2054" y="1"/>
                  </a:lnTo>
                  <a:lnTo>
                    <a:pt x="2077" y="19"/>
                  </a:lnTo>
                  <a:lnTo>
                    <a:pt x="2098" y="34"/>
                  </a:lnTo>
                  <a:lnTo>
                    <a:pt x="2117" y="51"/>
                  </a:lnTo>
                  <a:lnTo>
                    <a:pt x="2135" y="71"/>
                  </a:lnTo>
                  <a:lnTo>
                    <a:pt x="2150" y="88"/>
                  </a:lnTo>
                  <a:lnTo>
                    <a:pt x="2163" y="105"/>
                  </a:lnTo>
                  <a:lnTo>
                    <a:pt x="2175" y="124"/>
                  </a:lnTo>
                  <a:lnTo>
                    <a:pt x="2185" y="142"/>
                  </a:lnTo>
                  <a:lnTo>
                    <a:pt x="2192" y="161"/>
                  </a:lnTo>
                  <a:lnTo>
                    <a:pt x="2200" y="178"/>
                  </a:lnTo>
                  <a:lnTo>
                    <a:pt x="2204" y="197"/>
                  </a:lnTo>
                  <a:lnTo>
                    <a:pt x="2208" y="215"/>
                  </a:lnTo>
                  <a:lnTo>
                    <a:pt x="2210" y="232"/>
                  </a:lnTo>
                  <a:lnTo>
                    <a:pt x="2210" y="249"/>
                  </a:lnTo>
                  <a:lnTo>
                    <a:pt x="2208" y="266"/>
                  </a:lnTo>
                  <a:lnTo>
                    <a:pt x="2206" y="284"/>
                  </a:lnTo>
                  <a:lnTo>
                    <a:pt x="2202" y="299"/>
                  </a:lnTo>
                  <a:lnTo>
                    <a:pt x="2198" y="314"/>
                  </a:lnTo>
                  <a:lnTo>
                    <a:pt x="2190" y="330"/>
                  </a:lnTo>
                  <a:lnTo>
                    <a:pt x="2183" y="343"/>
                  </a:lnTo>
                  <a:lnTo>
                    <a:pt x="2175" y="357"/>
                  </a:lnTo>
                  <a:lnTo>
                    <a:pt x="2165" y="370"/>
                  </a:lnTo>
                  <a:lnTo>
                    <a:pt x="2156" y="382"/>
                  </a:lnTo>
                  <a:lnTo>
                    <a:pt x="2144" y="391"/>
                  </a:lnTo>
                  <a:lnTo>
                    <a:pt x="2131" y="401"/>
                  </a:lnTo>
                  <a:lnTo>
                    <a:pt x="2117" y="410"/>
                  </a:lnTo>
                  <a:lnTo>
                    <a:pt x="2104" y="418"/>
                  </a:lnTo>
                  <a:lnTo>
                    <a:pt x="2089" y="424"/>
                  </a:lnTo>
                  <a:lnTo>
                    <a:pt x="2073" y="428"/>
                  </a:lnTo>
                  <a:lnTo>
                    <a:pt x="2058" y="431"/>
                  </a:lnTo>
                  <a:lnTo>
                    <a:pt x="2041" y="433"/>
                  </a:lnTo>
                  <a:lnTo>
                    <a:pt x="2023" y="435"/>
                  </a:lnTo>
                  <a:lnTo>
                    <a:pt x="1998" y="433"/>
                  </a:lnTo>
                  <a:lnTo>
                    <a:pt x="1975" y="431"/>
                  </a:lnTo>
                  <a:lnTo>
                    <a:pt x="1954" y="428"/>
                  </a:lnTo>
                  <a:lnTo>
                    <a:pt x="1933" y="422"/>
                  </a:lnTo>
                  <a:lnTo>
                    <a:pt x="1912" y="414"/>
                  </a:lnTo>
                  <a:lnTo>
                    <a:pt x="1893" y="407"/>
                  </a:lnTo>
                  <a:lnTo>
                    <a:pt x="1874" y="397"/>
                  </a:lnTo>
                  <a:lnTo>
                    <a:pt x="1854" y="385"/>
                  </a:lnTo>
                  <a:lnTo>
                    <a:pt x="1818" y="362"/>
                  </a:lnTo>
                  <a:lnTo>
                    <a:pt x="1781" y="335"/>
                  </a:lnTo>
                  <a:lnTo>
                    <a:pt x="1747" y="307"/>
                  </a:lnTo>
                  <a:lnTo>
                    <a:pt x="1710" y="278"/>
                  </a:lnTo>
                  <a:lnTo>
                    <a:pt x="1672" y="247"/>
                  </a:lnTo>
                  <a:lnTo>
                    <a:pt x="1632" y="220"/>
                  </a:lnTo>
                  <a:lnTo>
                    <a:pt x="1610" y="207"/>
                  </a:lnTo>
                  <a:lnTo>
                    <a:pt x="1589" y="193"/>
                  </a:lnTo>
                  <a:lnTo>
                    <a:pt x="1566" y="180"/>
                  </a:lnTo>
                  <a:lnTo>
                    <a:pt x="1543" y="168"/>
                  </a:lnTo>
                  <a:lnTo>
                    <a:pt x="1518" y="159"/>
                  </a:lnTo>
                  <a:lnTo>
                    <a:pt x="1491" y="149"/>
                  </a:lnTo>
                  <a:lnTo>
                    <a:pt x="1465" y="142"/>
                  </a:lnTo>
                  <a:lnTo>
                    <a:pt x="1436" y="134"/>
                  </a:lnTo>
                  <a:lnTo>
                    <a:pt x="1405" y="128"/>
                  </a:lnTo>
                  <a:lnTo>
                    <a:pt x="1374" y="124"/>
                  </a:lnTo>
                  <a:lnTo>
                    <a:pt x="1342" y="120"/>
                  </a:lnTo>
                  <a:lnTo>
                    <a:pt x="1305" y="120"/>
                  </a:lnTo>
                  <a:lnTo>
                    <a:pt x="1273" y="120"/>
                  </a:lnTo>
                  <a:lnTo>
                    <a:pt x="1242" y="124"/>
                  </a:lnTo>
                  <a:lnTo>
                    <a:pt x="1213" y="130"/>
                  </a:lnTo>
                  <a:lnTo>
                    <a:pt x="1184" y="138"/>
                  </a:lnTo>
                  <a:lnTo>
                    <a:pt x="1159" y="147"/>
                  </a:lnTo>
                  <a:lnTo>
                    <a:pt x="1134" y="157"/>
                  </a:lnTo>
                  <a:lnTo>
                    <a:pt x="1113" y="168"/>
                  </a:lnTo>
                  <a:lnTo>
                    <a:pt x="1092" y="180"/>
                  </a:lnTo>
                  <a:lnTo>
                    <a:pt x="1113" y="182"/>
                  </a:lnTo>
                  <a:lnTo>
                    <a:pt x="1130" y="186"/>
                  </a:lnTo>
                  <a:lnTo>
                    <a:pt x="1150" y="192"/>
                  </a:lnTo>
                  <a:lnTo>
                    <a:pt x="1167" y="195"/>
                  </a:lnTo>
                  <a:lnTo>
                    <a:pt x="1198" y="209"/>
                  </a:lnTo>
                  <a:lnTo>
                    <a:pt x="1226" y="224"/>
                  </a:lnTo>
                  <a:lnTo>
                    <a:pt x="1251" y="243"/>
                  </a:lnTo>
                  <a:lnTo>
                    <a:pt x="1274" y="264"/>
                  </a:lnTo>
                  <a:lnTo>
                    <a:pt x="1296" y="286"/>
                  </a:lnTo>
                  <a:lnTo>
                    <a:pt x="1315" y="311"/>
                  </a:lnTo>
                  <a:lnTo>
                    <a:pt x="1332" y="337"/>
                  </a:lnTo>
                  <a:lnTo>
                    <a:pt x="1347" y="364"/>
                  </a:lnTo>
                  <a:lnTo>
                    <a:pt x="1363" y="391"/>
                  </a:lnTo>
                  <a:lnTo>
                    <a:pt x="1376" y="422"/>
                  </a:lnTo>
                  <a:lnTo>
                    <a:pt x="1401" y="481"/>
                  </a:lnTo>
                  <a:lnTo>
                    <a:pt x="1426" y="541"/>
                  </a:lnTo>
                  <a:lnTo>
                    <a:pt x="1436" y="564"/>
                  </a:lnTo>
                  <a:lnTo>
                    <a:pt x="1447" y="585"/>
                  </a:lnTo>
                  <a:lnTo>
                    <a:pt x="1461" y="606"/>
                  </a:lnTo>
                  <a:lnTo>
                    <a:pt x="1474" y="625"/>
                  </a:lnTo>
                  <a:lnTo>
                    <a:pt x="1488" y="645"/>
                  </a:lnTo>
                  <a:lnTo>
                    <a:pt x="1503" y="662"/>
                  </a:lnTo>
                  <a:lnTo>
                    <a:pt x="1520" y="677"/>
                  </a:lnTo>
                  <a:lnTo>
                    <a:pt x="1538" y="693"/>
                  </a:lnTo>
                  <a:lnTo>
                    <a:pt x="1555" y="708"/>
                  </a:lnTo>
                  <a:lnTo>
                    <a:pt x="1576" y="721"/>
                  </a:lnTo>
                  <a:lnTo>
                    <a:pt x="1595" y="733"/>
                  </a:lnTo>
                  <a:lnTo>
                    <a:pt x="1616" y="744"/>
                  </a:lnTo>
                  <a:lnTo>
                    <a:pt x="1639" y="754"/>
                  </a:lnTo>
                  <a:lnTo>
                    <a:pt x="1662" y="764"/>
                  </a:lnTo>
                  <a:lnTo>
                    <a:pt x="1687" y="771"/>
                  </a:lnTo>
                  <a:lnTo>
                    <a:pt x="1714" y="779"/>
                  </a:lnTo>
                  <a:lnTo>
                    <a:pt x="1703" y="785"/>
                  </a:lnTo>
                  <a:lnTo>
                    <a:pt x="1687" y="790"/>
                  </a:lnTo>
                  <a:lnTo>
                    <a:pt x="1672" y="796"/>
                  </a:lnTo>
                  <a:lnTo>
                    <a:pt x="1651" y="802"/>
                  </a:lnTo>
                  <a:lnTo>
                    <a:pt x="1630" y="806"/>
                  </a:lnTo>
                  <a:lnTo>
                    <a:pt x="1605" y="810"/>
                  </a:lnTo>
                  <a:lnTo>
                    <a:pt x="1578" y="812"/>
                  </a:lnTo>
                  <a:lnTo>
                    <a:pt x="1551" y="812"/>
                  </a:lnTo>
                  <a:lnTo>
                    <a:pt x="1518" y="812"/>
                  </a:lnTo>
                  <a:lnTo>
                    <a:pt x="1490" y="808"/>
                  </a:lnTo>
                  <a:lnTo>
                    <a:pt x="1461" y="802"/>
                  </a:lnTo>
                  <a:lnTo>
                    <a:pt x="1432" y="796"/>
                  </a:lnTo>
                  <a:lnTo>
                    <a:pt x="1405" y="787"/>
                  </a:lnTo>
                  <a:lnTo>
                    <a:pt x="1378" y="777"/>
                  </a:lnTo>
                  <a:lnTo>
                    <a:pt x="1353" y="765"/>
                  </a:lnTo>
                  <a:lnTo>
                    <a:pt x="1328" y="752"/>
                  </a:lnTo>
                  <a:lnTo>
                    <a:pt x="1303" y="737"/>
                  </a:lnTo>
                  <a:lnTo>
                    <a:pt x="1280" y="721"/>
                  </a:lnTo>
                  <a:lnTo>
                    <a:pt x="1257" y="702"/>
                  </a:lnTo>
                  <a:lnTo>
                    <a:pt x="1234" y="685"/>
                  </a:lnTo>
                  <a:lnTo>
                    <a:pt x="1188" y="643"/>
                  </a:lnTo>
                  <a:lnTo>
                    <a:pt x="1142" y="598"/>
                  </a:lnTo>
                  <a:lnTo>
                    <a:pt x="1102" y="558"/>
                  </a:lnTo>
                  <a:lnTo>
                    <a:pt x="1059" y="518"/>
                  </a:lnTo>
                  <a:lnTo>
                    <a:pt x="1036" y="501"/>
                  </a:lnTo>
                  <a:lnTo>
                    <a:pt x="1013" y="483"/>
                  </a:lnTo>
                  <a:lnTo>
                    <a:pt x="990" y="466"/>
                  </a:lnTo>
                  <a:lnTo>
                    <a:pt x="965" y="451"/>
                  </a:lnTo>
                  <a:lnTo>
                    <a:pt x="938" y="435"/>
                  </a:lnTo>
                  <a:lnTo>
                    <a:pt x="912" y="424"/>
                  </a:lnTo>
                  <a:lnTo>
                    <a:pt x="883" y="412"/>
                  </a:lnTo>
                  <a:lnTo>
                    <a:pt x="854" y="403"/>
                  </a:lnTo>
                  <a:lnTo>
                    <a:pt x="821" y="395"/>
                  </a:lnTo>
                  <a:lnTo>
                    <a:pt x="789" y="389"/>
                  </a:lnTo>
                  <a:lnTo>
                    <a:pt x="754" y="385"/>
                  </a:lnTo>
                  <a:lnTo>
                    <a:pt x="718" y="385"/>
                  </a:lnTo>
                  <a:lnTo>
                    <a:pt x="683" y="385"/>
                  </a:lnTo>
                  <a:lnTo>
                    <a:pt x="649" y="389"/>
                  </a:lnTo>
                  <a:lnTo>
                    <a:pt x="620" y="395"/>
                  </a:lnTo>
                  <a:lnTo>
                    <a:pt x="591" y="403"/>
                  </a:lnTo>
                  <a:lnTo>
                    <a:pt x="568" y="410"/>
                  </a:lnTo>
                  <a:lnTo>
                    <a:pt x="547" y="418"/>
                  </a:lnTo>
                  <a:lnTo>
                    <a:pt x="531" y="426"/>
                  </a:lnTo>
                  <a:lnTo>
                    <a:pt x="520" y="433"/>
                  </a:lnTo>
                  <a:lnTo>
                    <a:pt x="562" y="441"/>
                  </a:lnTo>
                  <a:lnTo>
                    <a:pt x="608" y="455"/>
                  </a:lnTo>
                  <a:lnTo>
                    <a:pt x="631" y="464"/>
                  </a:lnTo>
                  <a:lnTo>
                    <a:pt x="652" y="474"/>
                  </a:lnTo>
                  <a:lnTo>
                    <a:pt x="675" y="483"/>
                  </a:lnTo>
                  <a:lnTo>
                    <a:pt x="695" y="495"/>
                  </a:lnTo>
                  <a:lnTo>
                    <a:pt x="716" y="508"/>
                  </a:lnTo>
                  <a:lnTo>
                    <a:pt x="733" y="522"/>
                  </a:lnTo>
                  <a:lnTo>
                    <a:pt x="748" y="537"/>
                  </a:lnTo>
                  <a:lnTo>
                    <a:pt x="764" y="554"/>
                  </a:lnTo>
                  <a:lnTo>
                    <a:pt x="773" y="572"/>
                  </a:lnTo>
                  <a:lnTo>
                    <a:pt x="783" y="591"/>
                  </a:lnTo>
                  <a:lnTo>
                    <a:pt x="789" y="610"/>
                  </a:lnTo>
                  <a:lnTo>
                    <a:pt x="791" y="631"/>
                  </a:lnTo>
                  <a:lnTo>
                    <a:pt x="789" y="648"/>
                  </a:lnTo>
                  <a:lnTo>
                    <a:pt x="785" y="666"/>
                  </a:lnTo>
                  <a:lnTo>
                    <a:pt x="779" y="679"/>
                  </a:lnTo>
                  <a:lnTo>
                    <a:pt x="771" y="693"/>
                  </a:lnTo>
                  <a:lnTo>
                    <a:pt x="762" y="704"/>
                  </a:lnTo>
                  <a:lnTo>
                    <a:pt x="750" y="714"/>
                  </a:lnTo>
                  <a:lnTo>
                    <a:pt x="739" y="719"/>
                  </a:lnTo>
                  <a:lnTo>
                    <a:pt x="723" y="725"/>
                  </a:lnTo>
                  <a:lnTo>
                    <a:pt x="710" y="727"/>
                  </a:lnTo>
                  <a:lnTo>
                    <a:pt x="693" y="727"/>
                  </a:lnTo>
                  <a:lnTo>
                    <a:pt x="677" y="725"/>
                  </a:lnTo>
                  <a:lnTo>
                    <a:pt x="660" y="721"/>
                  </a:lnTo>
                  <a:lnTo>
                    <a:pt x="643" y="714"/>
                  </a:lnTo>
                  <a:lnTo>
                    <a:pt x="626" y="702"/>
                  </a:lnTo>
                  <a:lnTo>
                    <a:pt x="608" y="689"/>
                  </a:lnTo>
                  <a:lnTo>
                    <a:pt x="591" y="673"/>
                  </a:lnTo>
                  <a:lnTo>
                    <a:pt x="572" y="654"/>
                  </a:lnTo>
                  <a:lnTo>
                    <a:pt x="553" y="635"/>
                  </a:lnTo>
                  <a:lnTo>
                    <a:pt x="531" y="618"/>
                  </a:lnTo>
                  <a:lnTo>
                    <a:pt x="508" y="600"/>
                  </a:lnTo>
                  <a:lnTo>
                    <a:pt x="485" y="583"/>
                  </a:lnTo>
                  <a:lnTo>
                    <a:pt x="462" y="568"/>
                  </a:lnTo>
                  <a:lnTo>
                    <a:pt x="439" y="554"/>
                  </a:lnTo>
                  <a:lnTo>
                    <a:pt x="414" y="541"/>
                  </a:lnTo>
                  <a:lnTo>
                    <a:pt x="387" y="529"/>
                  </a:lnTo>
                  <a:lnTo>
                    <a:pt x="361" y="520"/>
                  </a:lnTo>
                  <a:lnTo>
                    <a:pt x="334" y="510"/>
                  </a:lnTo>
                  <a:lnTo>
                    <a:pt x="307" y="503"/>
                  </a:lnTo>
                  <a:lnTo>
                    <a:pt x="278" y="497"/>
                  </a:lnTo>
                  <a:lnTo>
                    <a:pt x="249" y="491"/>
                  </a:lnTo>
                  <a:lnTo>
                    <a:pt x="220" y="489"/>
                  </a:lnTo>
                  <a:lnTo>
                    <a:pt x="192" y="489"/>
                  </a:lnTo>
                  <a:lnTo>
                    <a:pt x="161" y="489"/>
                  </a:lnTo>
                  <a:lnTo>
                    <a:pt x="132" y="493"/>
                  </a:lnTo>
                  <a:lnTo>
                    <a:pt x="103" y="499"/>
                  </a:lnTo>
                  <a:lnTo>
                    <a:pt x="78" y="504"/>
                  </a:lnTo>
                  <a:lnTo>
                    <a:pt x="53" y="514"/>
                  </a:lnTo>
                  <a:lnTo>
                    <a:pt x="32" y="524"/>
                  </a:lnTo>
                  <a:lnTo>
                    <a:pt x="13" y="535"/>
                  </a:lnTo>
                  <a:lnTo>
                    <a:pt x="0" y="547"/>
                  </a:lnTo>
                  <a:lnTo>
                    <a:pt x="34" y="550"/>
                  </a:lnTo>
                  <a:lnTo>
                    <a:pt x="67" y="558"/>
                  </a:lnTo>
                  <a:lnTo>
                    <a:pt x="98" y="570"/>
                  </a:lnTo>
                  <a:lnTo>
                    <a:pt x="128" y="581"/>
                  </a:lnTo>
                  <a:lnTo>
                    <a:pt x="157" y="597"/>
                  </a:lnTo>
                  <a:lnTo>
                    <a:pt x="184" y="616"/>
                  </a:lnTo>
                  <a:lnTo>
                    <a:pt x="211" y="637"/>
                  </a:lnTo>
                  <a:lnTo>
                    <a:pt x="236" y="660"/>
                  </a:lnTo>
                  <a:lnTo>
                    <a:pt x="261" y="687"/>
                  </a:lnTo>
                  <a:lnTo>
                    <a:pt x="284" y="718"/>
                  </a:lnTo>
                  <a:lnTo>
                    <a:pt x="307" y="750"/>
                  </a:lnTo>
                  <a:lnTo>
                    <a:pt x="330" y="785"/>
                  </a:lnTo>
                  <a:lnTo>
                    <a:pt x="353" y="825"/>
                  </a:lnTo>
                  <a:lnTo>
                    <a:pt x="374" y="867"/>
                  </a:lnTo>
                  <a:lnTo>
                    <a:pt x="397" y="913"/>
                  </a:lnTo>
                  <a:lnTo>
                    <a:pt x="418" y="961"/>
                  </a:lnTo>
                  <a:lnTo>
                    <a:pt x="432" y="990"/>
                  </a:lnTo>
                  <a:lnTo>
                    <a:pt x="445" y="1019"/>
                  </a:lnTo>
                  <a:lnTo>
                    <a:pt x="460" y="1046"/>
                  </a:lnTo>
                  <a:lnTo>
                    <a:pt x="476" y="1073"/>
                  </a:lnTo>
                  <a:lnTo>
                    <a:pt x="493" y="1100"/>
                  </a:lnTo>
                  <a:lnTo>
                    <a:pt x="512" y="1124"/>
                  </a:lnTo>
                  <a:lnTo>
                    <a:pt x="531" y="1148"/>
                  </a:lnTo>
                  <a:lnTo>
                    <a:pt x="554" y="1169"/>
                  </a:lnTo>
                  <a:lnTo>
                    <a:pt x="578" y="1190"/>
                  </a:lnTo>
                  <a:lnTo>
                    <a:pt x="604" y="1207"/>
                  </a:lnTo>
                  <a:lnTo>
                    <a:pt x="633" y="1222"/>
                  </a:lnTo>
                  <a:lnTo>
                    <a:pt x="664" y="1236"/>
                  </a:lnTo>
                  <a:lnTo>
                    <a:pt x="698" y="1247"/>
                  </a:lnTo>
                  <a:lnTo>
                    <a:pt x="735" y="1255"/>
                  </a:lnTo>
                  <a:lnTo>
                    <a:pt x="775" y="1261"/>
                  </a:lnTo>
                  <a:lnTo>
                    <a:pt x="818" y="1263"/>
                  </a:lnTo>
                  <a:lnTo>
                    <a:pt x="860" y="1263"/>
                  </a:lnTo>
                  <a:lnTo>
                    <a:pt x="906" y="1257"/>
                  </a:lnTo>
                  <a:lnTo>
                    <a:pt x="954" y="1253"/>
                  </a:lnTo>
                  <a:lnTo>
                    <a:pt x="1000" y="1249"/>
                  </a:lnTo>
                  <a:lnTo>
                    <a:pt x="1025" y="1249"/>
                  </a:lnTo>
                  <a:lnTo>
                    <a:pt x="1048" y="1251"/>
                  </a:lnTo>
                  <a:lnTo>
                    <a:pt x="1071" y="1253"/>
                  </a:lnTo>
                  <a:lnTo>
                    <a:pt x="1092" y="1257"/>
                  </a:lnTo>
                  <a:lnTo>
                    <a:pt x="1113" y="1265"/>
                  </a:lnTo>
                  <a:lnTo>
                    <a:pt x="1134" y="1274"/>
                  </a:lnTo>
                  <a:lnTo>
                    <a:pt x="1154" y="1286"/>
                  </a:lnTo>
                  <a:lnTo>
                    <a:pt x="1171" y="1299"/>
                  </a:lnTo>
                  <a:lnTo>
                    <a:pt x="1184" y="1316"/>
                  </a:lnTo>
                  <a:lnTo>
                    <a:pt x="1198" y="1332"/>
                  </a:lnTo>
                  <a:lnTo>
                    <a:pt x="1207" y="1349"/>
                  </a:lnTo>
                  <a:lnTo>
                    <a:pt x="1215" y="1366"/>
                  </a:lnTo>
                  <a:lnTo>
                    <a:pt x="1223" y="1384"/>
                  </a:lnTo>
                  <a:lnTo>
                    <a:pt x="1228" y="1401"/>
                  </a:lnTo>
                  <a:lnTo>
                    <a:pt x="1232" y="1418"/>
                  </a:lnTo>
                  <a:lnTo>
                    <a:pt x="1236" y="1435"/>
                  </a:lnTo>
                  <a:lnTo>
                    <a:pt x="1242" y="1472"/>
                  </a:lnTo>
                  <a:lnTo>
                    <a:pt x="1248" y="1508"/>
                  </a:lnTo>
                  <a:lnTo>
                    <a:pt x="1250" y="1526"/>
                  </a:lnTo>
                  <a:lnTo>
                    <a:pt x="1255" y="1543"/>
                  </a:lnTo>
                  <a:lnTo>
                    <a:pt x="1259" y="1560"/>
                  </a:lnTo>
                  <a:lnTo>
                    <a:pt x="1267" y="1578"/>
                  </a:lnTo>
                  <a:lnTo>
                    <a:pt x="1276" y="1597"/>
                  </a:lnTo>
                  <a:lnTo>
                    <a:pt x="1288" y="1616"/>
                  </a:lnTo>
                  <a:lnTo>
                    <a:pt x="1299" y="1633"/>
                  </a:lnTo>
                  <a:lnTo>
                    <a:pt x="1313" y="1649"/>
                  </a:lnTo>
                  <a:lnTo>
                    <a:pt x="1328" y="1664"/>
                  </a:lnTo>
                  <a:lnTo>
                    <a:pt x="1346" y="1677"/>
                  </a:lnTo>
                  <a:lnTo>
                    <a:pt x="1365" y="1691"/>
                  </a:lnTo>
                  <a:lnTo>
                    <a:pt x="1386" y="1702"/>
                  </a:lnTo>
                  <a:lnTo>
                    <a:pt x="1407" y="1712"/>
                  </a:lnTo>
                  <a:lnTo>
                    <a:pt x="1432" y="1721"/>
                  </a:lnTo>
                  <a:lnTo>
                    <a:pt x="1457" y="1729"/>
                  </a:lnTo>
                  <a:lnTo>
                    <a:pt x="1486" y="1737"/>
                  </a:lnTo>
                  <a:lnTo>
                    <a:pt x="1514" y="1743"/>
                  </a:lnTo>
                  <a:lnTo>
                    <a:pt x="1547" y="1746"/>
                  </a:lnTo>
                  <a:lnTo>
                    <a:pt x="1580" y="1750"/>
                  </a:lnTo>
                  <a:lnTo>
                    <a:pt x="1616" y="1754"/>
                  </a:lnTo>
                  <a:lnTo>
                    <a:pt x="1601" y="1766"/>
                  </a:lnTo>
                  <a:lnTo>
                    <a:pt x="1584" y="1777"/>
                  </a:lnTo>
                  <a:lnTo>
                    <a:pt x="1564" y="1787"/>
                  </a:lnTo>
                  <a:lnTo>
                    <a:pt x="1545" y="1794"/>
                  </a:lnTo>
                  <a:lnTo>
                    <a:pt x="1524" y="1802"/>
                  </a:lnTo>
                  <a:lnTo>
                    <a:pt x="1503" y="1808"/>
                  </a:lnTo>
                  <a:lnTo>
                    <a:pt x="1480" y="1814"/>
                  </a:lnTo>
                  <a:lnTo>
                    <a:pt x="1457" y="1817"/>
                  </a:lnTo>
                  <a:lnTo>
                    <a:pt x="1434" y="1821"/>
                  </a:lnTo>
                  <a:lnTo>
                    <a:pt x="1409" y="1823"/>
                  </a:lnTo>
                  <a:lnTo>
                    <a:pt x="1384" y="1823"/>
                  </a:lnTo>
                  <a:lnTo>
                    <a:pt x="1359" y="1823"/>
                  </a:lnTo>
                  <a:lnTo>
                    <a:pt x="1309" y="1821"/>
                  </a:lnTo>
                  <a:lnTo>
                    <a:pt x="1257" y="1816"/>
                  </a:lnTo>
                  <a:lnTo>
                    <a:pt x="1207" y="1806"/>
                  </a:lnTo>
                  <a:lnTo>
                    <a:pt x="1157" y="1793"/>
                  </a:lnTo>
                  <a:lnTo>
                    <a:pt x="1109" y="1777"/>
                  </a:lnTo>
                  <a:lnTo>
                    <a:pt x="1063" y="1760"/>
                  </a:lnTo>
                  <a:lnTo>
                    <a:pt x="1021" y="1739"/>
                  </a:lnTo>
                  <a:lnTo>
                    <a:pt x="983" y="1718"/>
                  </a:lnTo>
                  <a:lnTo>
                    <a:pt x="965" y="1706"/>
                  </a:lnTo>
                  <a:lnTo>
                    <a:pt x="950" y="1693"/>
                  </a:lnTo>
                  <a:lnTo>
                    <a:pt x="935" y="1679"/>
                  </a:lnTo>
                  <a:lnTo>
                    <a:pt x="921" y="1668"/>
                  </a:lnTo>
                  <a:lnTo>
                    <a:pt x="923" y="1700"/>
                  </a:lnTo>
                  <a:lnTo>
                    <a:pt x="927" y="1733"/>
                  </a:lnTo>
                  <a:lnTo>
                    <a:pt x="933" y="1766"/>
                  </a:lnTo>
                  <a:lnTo>
                    <a:pt x="940" y="1798"/>
                  </a:lnTo>
                  <a:lnTo>
                    <a:pt x="948" y="1829"/>
                  </a:lnTo>
                  <a:lnTo>
                    <a:pt x="960" y="1860"/>
                  </a:lnTo>
                  <a:lnTo>
                    <a:pt x="971" y="1890"/>
                  </a:lnTo>
                  <a:lnTo>
                    <a:pt x="985" y="1919"/>
                  </a:lnTo>
                  <a:lnTo>
                    <a:pt x="998" y="1948"/>
                  </a:lnTo>
                  <a:lnTo>
                    <a:pt x="1015" y="1975"/>
                  </a:lnTo>
                  <a:lnTo>
                    <a:pt x="1033" y="2002"/>
                  </a:lnTo>
                  <a:lnTo>
                    <a:pt x="1052" y="2027"/>
                  </a:lnTo>
                  <a:lnTo>
                    <a:pt x="1073" y="2052"/>
                  </a:lnTo>
                  <a:lnTo>
                    <a:pt x="1096" y="2075"/>
                  </a:lnTo>
                  <a:lnTo>
                    <a:pt x="1121" y="2096"/>
                  </a:lnTo>
                  <a:lnTo>
                    <a:pt x="1146" y="2117"/>
                  </a:lnTo>
                  <a:lnTo>
                    <a:pt x="1173" y="2136"/>
                  </a:lnTo>
                  <a:lnTo>
                    <a:pt x="1202" y="2153"/>
                  </a:lnTo>
                  <a:lnTo>
                    <a:pt x="1232" y="2169"/>
                  </a:lnTo>
                  <a:lnTo>
                    <a:pt x="1265" y="2182"/>
                  </a:lnTo>
                  <a:lnTo>
                    <a:pt x="1298" y="2196"/>
                  </a:lnTo>
                  <a:lnTo>
                    <a:pt x="1334" y="2205"/>
                  </a:lnTo>
                  <a:lnTo>
                    <a:pt x="1370" y="2215"/>
                  </a:lnTo>
                  <a:lnTo>
                    <a:pt x="1409" y="2221"/>
                  </a:lnTo>
                  <a:lnTo>
                    <a:pt x="1447" y="2224"/>
                  </a:lnTo>
                  <a:lnTo>
                    <a:pt x="1490" y="2226"/>
                  </a:lnTo>
                  <a:lnTo>
                    <a:pt x="1534" y="2226"/>
                  </a:lnTo>
                  <a:lnTo>
                    <a:pt x="1578" y="2224"/>
                  </a:lnTo>
                  <a:lnTo>
                    <a:pt x="1624" y="2219"/>
                  </a:lnTo>
                  <a:lnTo>
                    <a:pt x="1672" y="2213"/>
                  </a:lnTo>
                  <a:lnTo>
                    <a:pt x="1722" y="2201"/>
                  </a:lnTo>
                  <a:lnTo>
                    <a:pt x="1772" y="2190"/>
                  </a:lnTo>
                  <a:lnTo>
                    <a:pt x="1808" y="2182"/>
                  </a:lnTo>
                  <a:lnTo>
                    <a:pt x="1839" y="2178"/>
                  </a:lnTo>
                  <a:lnTo>
                    <a:pt x="1854" y="2178"/>
                  </a:lnTo>
                  <a:lnTo>
                    <a:pt x="1870" y="2180"/>
                  </a:lnTo>
                  <a:lnTo>
                    <a:pt x="1883" y="2182"/>
                  </a:lnTo>
                  <a:lnTo>
                    <a:pt x="1897" y="2186"/>
                  </a:lnTo>
                  <a:lnTo>
                    <a:pt x="1908" y="2192"/>
                  </a:lnTo>
                  <a:lnTo>
                    <a:pt x="1920" y="2199"/>
                  </a:lnTo>
                  <a:lnTo>
                    <a:pt x="1931" y="2207"/>
                  </a:lnTo>
                  <a:lnTo>
                    <a:pt x="1941" y="2217"/>
                  </a:lnTo>
                  <a:lnTo>
                    <a:pt x="1950" y="2228"/>
                  </a:lnTo>
                  <a:lnTo>
                    <a:pt x="1960" y="2244"/>
                  </a:lnTo>
                  <a:lnTo>
                    <a:pt x="1968" y="2259"/>
                  </a:lnTo>
                  <a:lnTo>
                    <a:pt x="1975" y="2276"/>
                  </a:lnTo>
                  <a:lnTo>
                    <a:pt x="1985" y="2299"/>
                  </a:lnTo>
                  <a:lnTo>
                    <a:pt x="1996" y="2320"/>
                  </a:lnTo>
                  <a:lnTo>
                    <a:pt x="2010" y="2340"/>
                  </a:lnTo>
                  <a:lnTo>
                    <a:pt x="2025" y="2357"/>
                  </a:lnTo>
                  <a:lnTo>
                    <a:pt x="2041" y="2370"/>
                  </a:lnTo>
                  <a:lnTo>
                    <a:pt x="2058" y="2384"/>
                  </a:lnTo>
                  <a:lnTo>
                    <a:pt x="2075" y="2393"/>
                  </a:lnTo>
                  <a:lnTo>
                    <a:pt x="2094" y="2403"/>
                  </a:lnTo>
                  <a:lnTo>
                    <a:pt x="2114" y="2409"/>
                  </a:lnTo>
                  <a:lnTo>
                    <a:pt x="2133" y="2414"/>
                  </a:lnTo>
                  <a:lnTo>
                    <a:pt x="2154" y="2418"/>
                  </a:lnTo>
                  <a:lnTo>
                    <a:pt x="2175" y="2420"/>
                  </a:lnTo>
                  <a:lnTo>
                    <a:pt x="2196" y="2420"/>
                  </a:lnTo>
                  <a:lnTo>
                    <a:pt x="2217" y="2420"/>
                  </a:lnTo>
                  <a:lnTo>
                    <a:pt x="2238" y="2420"/>
                  </a:lnTo>
                  <a:lnTo>
                    <a:pt x="2259" y="2418"/>
                  </a:lnTo>
                  <a:lnTo>
                    <a:pt x="2307" y="2413"/>
                  </a:lnTo>
                  <a:lnTo>
                    <a:pt x="2354" y="2409"/>
                  </a:lnTo>
                  <a:lnTo>
                    <a:pt x="2396" y="2409"/>
                  </a:lnTo>
                  <a:lnTo>
                    <a:pt x="2438" y="2411"/>
                  </a:lnTo>
                  <a:lnTo>
                    <a:pt x="2476" y="2413"/>
                  </a:lnTo>
                  <a:lnTo>
                    <a:pt x="2515" y="2418"/>
                  </a:lnTo>
                  <a:lnTo>
                    <a:pt x="2549" y="2428"/>
                  </a:lnTo>
                  <a:lnTo>
                    <a:pt x="2584" y="2438"/>
                  </a:lnTo>
                  <a:lnTo>
                    <a:pt x="2618" y="2451"/>
                  </a:lnTo>
                  <a:lnTo>
                    <a:pt x="2649" y="2466"/>
                  </a:lnTo>
                  <a:lnTo>
                    <a:pt x="2680" y="2485"/>
                  </a:lnTo>
                  <a:lnTo>
                    <a:pt x="2711" y="2505"/>
                  </a:lnTo>
                  <a:lnTo>
                    <a:pt x="2739" y="2530"/>
                  </a:lnTo>
                  <a:lnTo>
                    <a:pt x="2768" y="2555"/>
                  </a:lnTo>
                  <a:lnTo>
                    <a:pt x="2797" y="2585"/>
                  </a:lnTo>
                  <a:lnTo>
                    <a:pt x="2826" y="2616"/>
                  </a:lnTo>
                  <a:lnTo>
                    <a:pt x="2828" y="2589"/>
                  </a:lnTo>
                  <a:lnTo>
                    <a:pt x="2830" y="2562"/>
                  </a:lnTo>
                  <a:lnTo>
                    <a:pt x="2828" y="2537"/>
                  </a:lnTo>
                  <a:lnTo>
                    <a:pt x="2828" y="2510"/>
                  </a:lnTo>
                  <a:lnTo>
                    <a:pt x="2824" y="2487"/>
                  </a:lnTo>
                  <a:lnTo>
                    <a:pt x="2820" y="2462"/>
                  </a:lnTo>
                  <a:lnTo>
                    <a:pt x="2816" y="2439"/>
                  </a:lnTo>
                  <a:lnTo>
                    <a:pt x="2809" y="2416"/>
                  </a:lnTo>
                  <a:lnTo>
                    <a:pt x="2803" y="2395"/>
                  </a:lnTo>
                  <a:lnTo>
                    <a:pt x="2795" y="2374"/>
                  </a:lnTo>
                  <a:lnTo>
                    <a:pt x="2786" y="2353"/>
                  </a:lnTo>
                  <a:lnTo>
                    <a:pt x="2776" y="2334"/>
                  </a:lnTo>
                  <a:lnTo>
                    <a:pt x="2755" y="2295"/>
                  </a:lnTo>
                  <a:lnTo>
                    <a:pt x="2732" y="2261"/>
                  </a:lnTo>
                  <a:lnTo>
                    <a:pt x="2707" y="2226"/>
                  </a:lnTo>
                  <a:lnTo>
                    <a:pt x="2680" y="2198"/>
                  </a:lnTo>
                  <a:lnTo>
                    <a:pt x="2651" y="2169"/>
                  </a:lnTo>
                  <a:lnTo>
                    <a:pt x="2622" y="2144"/>
                  </a:lnTo>
                  <a:lnTo>
                    <a:pt x="2594" y="2119"/>
                  </a:lnTo>
                  <a:lnTo>
                    <a:pt x="2567" y="2098"/>
                  </a:lnTo>
                  <a:lnTo>
                    <a:pt x="2540" y="2080"/>
                  </a:lnTo>
                  <a:lnTo>
                    <a:pt x="2513" y="2063"/>
                  </a:lnTo>
                  <a:lnTo>
                    <a:pt x="2490" y="2048"/>
                  </a:lnTo>
                  <a:lnTo>
                    <a:pt x="2471" y="2032"/>
                  </a:lnTo>
                  <a:lnTo>
                    <a:pt x="2453" y="2019"/>
                  </a:lnTo>
                  <a:lnTo>
                    <a:pt x="2438" y="2004"/>
                  </a:lnTo>
                  <a:lnTo>
                    <a:pt x="2425" y="1988"/>
                  </a:lnTo>
                  <a:lnTo>
                    <a:pt x="2413" y="1973"/>
                  </a:lnTo>
                  <a:lnTo>
                    <a:pt x="2403" y="1960"/>
                  </a:lnTo>
                  <a:lnTo>
                    <a:pt x="2396" y="1944"/>
                  </a:lnTo>
                  <a:lnTo>
                    <a:pt x="2390" y="1931"/>
                  </a:lnTo>
                  <a:lnTo>
                    <a:pt x="2384" y="1915"/>
                  </a:lnTo>
                  <a:lnTo>
                    <a:pt x="2380" y="1902"/>
                  </a:lnTo>
                  <a:lnTo>
                    <a:pt x="2377" y="1888"/>
                  </a:lnTo>
                  <a:lnTo>
                    <a:pt x="2375" y="1862"/>
                  </a:lnTo>
                  <a:lnTo>
                    <a:pt x="2373" y="1837"/>
                  </a:lnTo>
                  <a:lnTo>
                    <a:pt x="2390" y="1856"/>
                  </a:lnTo>
                  <a:lnTo>
                    <a:pt x="2407" y="1873"/>
                  </a:lnTo>
                  <a:lnTo>
                    <a:pt x="2426" y="1890"/>
                  </a:lnTo>
                  <a:lnTo>
                    <a:pt x="2446" y="1906"/>
                  </a:lnTo>
                  <a:lnTo>
                    <a:pt x="2467" y="1919"/>
                  </a:lnTo>
                  <a:lnTo>
                    <a:pt x="2486" y="1931"/>
                  </a:lnTo>
                  <a:lnTo>
                    <a:pt x="2507" y="1942"/>
                  </a:lnTo>
                  <a:lnTo>
                    <a:pt x="2528" y="1954"/>
                  </a:lnTo>
                  <a:lnTo>
                    <a:pt x="2549" y="1963"/>
                  </a:lnTo>
                  <a:lnTo>
                    <a:pt x="2572" y="1971"/>
                  </a:lnTo>
                  <a:lnTo>
                    <a:pt x="2594" y="1979"/>
                  </a:lnTo>
                  <a:lnTo>
                    <a:pt x="2617" y="1986"/>
                  </a:lnTo>
                  <a:lnTo>
                    <a:pt x="2663" y="1996"/>
                  </a:lnTo>
                  <a:lnTo>
                    <a:pt x="2709" y="2004"/>
                  </a:lnTo>
                  <a:lnTo>
                    <a:pt x="2747" y="2009"/>
                  </a:lnTo>
                  <a:lnTo>
                    <a:pt x="2786" y="2017"/>
                  </a:lnTo>
                  <a:lnTo>
                    <a:pt x="2822" y="2025"/>
                  </a:lnTo>
                  <a:lnTo>
                    <a:pt x="2858" y="2032"/>
                  </a:lnTo>
                  <a:lnTo>
                    <a:pt x="2891" y="2042"/>
                  </a:lnTo>
                  <a:lnTo>
                    <a:pt x="2924" y="2052"/>
                  </a:lnTo>
                  <a:lnTo>
                    <a:pt x="2954" y="2063"/>
                  </a:lnTo>
                  <a:lnTo>
                    <a:pt x="2983" y="2075"/>
                  </a:lnTo>
                  <a:lnTo>
                    <a:pt x="3012" y="2088"/>
                  </a:lnTo>
                  <a:lnTo>
                    <a:pt x="3037" y="2102"/>
                  </a:lnTo>
                  <a:lnTo>
                    <a:pt x="3062" y="2117"/>
                  </a:lnTo>
                  <a:lnTo>
                    <a:pt x="3085" y="2134"/>
                  </a:lnTo>
                  <a:lnTo>
                    <a:pt x="3106" y="2151"/>
                  </a:lnTo>
                  <a:lnTo>
                    <a:pt x="3125" y="2169"/>
                  </a:lnTo>
                  <a:lnTo>
                    <a:pt x="3143" y="2188"/>
                  </a:lnTo>
                  <a:lnTo>
                    <a:pt x="3160" y="2209"/>
                  </a:lnTo>
                  <a:lnTo>
                    <a:pt x="3160" y="2180"/>
                  </a:lnTo>
                  <a:lnTo>
                    <a:pt x="3160" y="2151"/>
                  </a:lnTo>
                  <a:lnTo>
                    <a:pt x="3156" y="2125"/>
                  </a:lnTo>
                  <a:lnTo>
                    <a:pt x="3152" y="2100"/>
                  </a:lnTo>
                  <a:lnTo>
                    <a:pt x="3146" y="2075"/>
                  </a:lnTo>
                  <a:lnTo>
                    <a:pt x="3139" y="2052"/>
                  </a:lnTo>
                  <a:lnTo>
                    <a:pt x="3129" y="2029"/>
                  </a:lnTo>
                  <a:lnTo>
                    <a:pt x="3120" y="2008"/>
                  </a:lnTo>
                  <a:lnTo>
                    <a:pt x="3106" y="1988"/>
                  </a:lnTo>
                  <a:lnTo>
                    <a:pt x="3095" y="1969"/>
                  </a:lnTo>
                  <a:lnTo>
                    <a:pt x="3081" y="1950"/>
                  </a:lnTo>
                  <a:lnTo>
                    <a:pt x="3066" y="1933"/>
                  </a:lnTo>
                  <a:lnTo>
                    <a:pt x="3035" y="1900"/>
                  </a:lnTo>
                  <a:lnTo>
                    <a:pt x="3004" y="1871"/>
                  </a:lnTo>
                  <a:lnTo>
                    <a:pt x="2937" y="1817"/>
                  </a:lnTo>
                  <a:lnTo>
                    <a:pt x="2876" y="1769"/>
                  </a:lnTo>
                  <a:lnTo>
                    <a:pt x="2849" y="1746"/>
                  </a:lnTo>
                  <a:lnTo>
                    <a:pt x="2828" y="1721"/>
                  </a:lnTo>
                  <a:lnTo>
                    <a:pt x="2818" y="1710"/>
                  </a:lnTo>
                  <a:lnTo>
                    <a:pt x="2810" y="1698"/>
                  </a:lnTo>
                  <a:lnTo>
                    <a:pt x="2803" y="1685"/>
                  </a:lnTo>
                  <a:lnTo>
                    <a:pt x="2799" y="1673"/>
                  </a:lnTo>
                  <a:lnTo>
                    <a:pt x="2837" y="1698"/>
                  </a:lnTo>
                  <a:lnTo>
                    <a:pt x="2876" y="1718"/>
                  </a:lnTo>
                  <a:lnTo>
                    <a:pt x="2910" y="1735"/>
                  </a:lnTo>
                  <a:lnTo>
                    <a:pt x="2947" y="1746"/>
                  </a:lnTo>
                  <a:lnTo>
                    <a:pt x="2983" y="1756"/>
                  </a:lnTo>
                  <a:lnTo>
                    <a:pt x="3020" y="1760"/>
                  </a:lnTo>
                  <a:lnTo>
                    <a:pt x="3058" y="1762"/>
                  </a:lnTo>
                  <a:lnTo>
                    <a:pt x="3098" y="1760"/>
                  </a:lnTo>
                  <a:lnTo>
                    <a:pt x="3125" y="1758"/>
                  </a:lnTo>
                  <a:lnTo>
                    <a:pt x="3156" y="1752"/>
                  </a:lnTo>
                  <a:lnTo>
                    <a:pt x="3185" y="1746"/>
                  </a:lnTo>
                  <a:lnTo>
                    <a:pt x="3216" y="1739"/>
                  </a:lnTo>
                  <a:lnTo>
                    <a:pt x="3244" y="1733"/>
                  </a:lnTo>
                  <a:lnTo>
                    <a:pt x="3275" y="1727"/>
                  </a:lnTo>
                  <a:lnTo>
                    <a:pt x="3306" y="1723"/>
                  </a:lnTo>
                  <a:lnTo>
                    <a:pt x="3337" y="1721"/>
                  </a:lnTo>
                  <a:lnTo>
                    <a:pt x="3367" y="1721"/>
                  </a:lnTo>
                  <a:lnTo>
                    <a:pt x="3396" y="1725"/>
                  </a:lnTo>
                  <a:lnTo>
                    <a:pt x="3411" y="1729"/>
                  </a:lnTo>
                  <a:lnTo>
                    <a:pt x="3427" y="1735"/>
                  </a:lnTo>
                  <a:lnTo>
                    <a:pt x="3440" y="1741"/>
                  </a:lnTo>
                  <a:lnTo>
                    <a:pt x="3456" y="1746"/>
                  </a:lnTo>
                  <a:lnTo>
                    <a:pt x="3469" y="1756"/>
                  </a:lnTo>
                  <a:lnTo>
                    <a:pt x="3484" y="1766"/>
                  </a:lnTo>
                  <a:lnTo>
                    <a:pt x="3498" y="1777"/>
                  </a:lnTo>
                  <a:lnTo>
                    <a:pt x="3511" y="1791"/>
                  </a:lnTo>
                  <a:lnTo>
                    <a:pt x="3525" y="1806"/>
                  </a:lnTo>
                  <a:lnTo>
                    <a:pt x="3538" y="1823"/>
                  </a:lnTo>
                  <a:lnTo>
                    <a:pt x="3552" y="1840"/>
                  </a:lnTo>
                  <a:lnTo>
                    <a:pt x="3563" y="1862"/>
                  </a:lnTo>
                  <a:lnTo>
                    <a:pt x="3596" y="1842"/>
                  </a:lnTo>
                  <a:lnTo>
                    <a:pt x="3630" y="1827"/>
                  </a:lnTo>
                  <a:lnTo>
                    <a:pt x="3665" y="1814"/>
                  </a:lnTo>
                  <a:lnTo>
                    <a:pt x="3699" y="1804"/>
                  </a:lnTo>
                  <a:lnTo>
                    <a:pt x="3736" y="1798"/>
                  </a:lnTo>
                  <a:lnTo>
                    <a:pt x="3772" y="1794"/>
                  </a:lnTo>
                  <a:lnTo>
                    <a:pt x="3809" y="1794"/>
                  </a:lnTo>
                  <a:lnTo>
                    <a:pt x="3843" y="1796"/>
                  </a:lnTo>
                  <a:lnTo>
                    <a:pt x="3880" y="1800"/>
                  </a:lnTo>
                  <a:lnTo>
                    <a:pt x="3916" y="1808"/>
                  </a:lnTo>
                  <a:lnTo>
                    <a:pt x="3951" y="1816"/>
                  </a:lnTo>
                  <a:lnTo>
                    <a:pt x="3986" y="1827"/>
                  </a:lnTo>
                  <a:lnTo>
                    <a:pt x="4018" y="1839"/>
                  </a:lnTo>
                  <a:lnTo>
                    <a:pt x="4051" y="1854"/>
                  </a:lnTo>
                  <a:lnTo>
                    <a:pt x="4080" y="1869"/>
                  </a:lnTo>
                  <a:lnTo>
                    <a:pt x="4110" y="1887"/>
                  </a:lnTo>
                  <a:close/>
                  <a:moveTo>
                    <a:pt x="2246" y="1449"/>
                  </a:moveTo>
                  <a:lnTo>
                    <a:pt x="1862" y="1449"/>
                  </a:lnTo>
                  <a:lnTo>
                    <a:pt x="1862" y="1063"/>
                  </a:lnTo>
                  <a:lnTo>
                    <a:pt x="2246" y="1063"/>
                  </a:lnTo>
                  <a:lnTo>
                    <a:pt x="2246" y="14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8.10.2020 Ancient and Medieval Middle East seminar, University of Helsinki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9315E-5A66-CF44-AE5D-C333B2F730C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94457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2195737" y="692696"/>
            <a:ext cx="6624736" cy="1249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>
              <a:defRPr sz="4000" baseline="0"/>
            </a:lvl1pPr>
          </a:lstStyle>
          <a:p>
            <a:pPr lvl="0"/>
            <a:r>
              <a:rPr lang="fi-FI" dirty="0" err="1"/>
              <a:t>Click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" hasCustomPrompt="1"/>
          </p:nvPr>
        </p:nvSpPr>
        <p:spPr bwMode="auto">
          <a:xfrm>
            <a:off x="467544" y="2204865"/>
            <a:ext cx="838434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342900" indent="-250825">
              <a:lnSpc>
                <a:spcPct val="80000"/>
              </a:lnSpc>
              <a:buClr>
                <a:schemeClr val="tx1"/>
              </a:buClr>
              <a:buFont typeface="Arial"/>
              <a:buChar char="•"/>
              <a:defRPr>
                <a:latin typeface="+mn-lt"/>
                <a:cs typeface="Gotham Narrow Book"/>
              </a:defRPr>
            </a:lvl1pPr>
            <a:lvl2pPr marL="725488" indent="-342900">
              <a:lnSpc>
                <a:spcPct val="80000"/>
              </a:lnSpc>
              <a:buFont typeface="Arial"/>
              <a:buChar char="•"/>
              <a:defRPr>
                <a:latin typeface="+mn-lt"/>
                <a:cs typeface="Gotham Narrow Book"/>
              </a:defRPr>
            </a:lvl2pPr>
            <a:lvl3pPr>
              <a:lnSpc>
                <a:spcPct val="80000"/>
              </a:lnSpc>
              <a:defRPr>
                <a:latin typeface="+mn-lt"/>
                <a:cs typeface="Gotham Narrow Book"/>
              </a:defRPr>
            </a:lvl3pPr>
            <a:lvl4pPr>
              <a:lnSpc>
                <a:spcPct val="80000"/>
              </a:lnSpc>
              <a:defRPr>
                <a:latin typeface="+mn-lt"/>
                <a:cs typeface="Gotham Narrow Book"/>
              </a:defRPr>
            </a:lvl4pPr>
            <a:lvl5pPr>
              <a:lnSpc>
                <a:spcPct val="80000"/>
              </a:lnSpc>
              <a:defRPr>
                <a:latin typeface="+mn-lt"/>
                <a:cs typeface="Gotham Narrow Book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add</a:t>
            </a:r>
            <a:r>
              <a:rPr lang="fi-FI" noProof="0" dirty="0"/>
              <a:t> </a:t>
            </a:r>
            <a:r>
              <a:rPr lang="fi-FI" noProof="0" dirty="0" err="1"/>
              <a:t>text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en-US" noProof="0" dirty="0"/>
          </a:p>
        </p:txBody>
      </p:sp>
      <p:grpSp>
        <p:nvGrpSpPr>
          <p:cNvPr id="14" name="Ryhmä 13"/>
          <p:cNvGrpSpPr/>
          <p:nvPr userDrawn="1"/>
        </p:nvGrpSpPr>
        <p:grpSpPr bwMode="black">
          <a:xfrm>
            <a:off x="252000" y="250723"/>
            <a:ext cx="1716026" cy="1608305"/>
            <a:chOff x="1311275" y="373063"/>
            <a:chExt cx="6524625" cy="6115050"/>
          </a:xfrm>
          <a:solidFill>
            <a:schemeClr val="tx1"/>
          </a:solidFill>
        </p:grpSpPr>
        <p:sp>
          <p:nvSpPr>
            <p:cNvPr id="15" name="Rectangle 5"/>
            <p:cNvSpPr>
              <a:spLocks noChangeArrowheads="1"/>
            </p:cNvSpPr>
            <p:nvPr userDrawn="1"/>
          </p:nvSpPr>
          <p:spPr bwMode="black">
            <a:xfrm>
              <a:off x="4267200" y="5875338"/>
              <a:ext cx="609600" cy="612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Rectangle 6"/>
            <p:cNvSpPr>
              <a:spLocks noChangeArrowheads="1"/>
            </p:cNvSpPr>
            <p:nvPr userDrawn="1"/>
          </p:nvSpPr>
          <p:spPr bwMode="black">
            <a:xfrm>
              <a:off x="4267200" y="373063"/>
              <a:ext cx="609600" cy="609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Freeform 7"/>
            <p:cNvSpPr>
              <a:spLocks noEditPoints="1"/>
            </p:cNvSpPr>
            <p:nvPr userDrawn="1"/>
          </p:nvSpPr>
          <p:spPr bwMode="black">
            <a:xfrm>
              <a:off x="1311275" y="1436688"/>
              <a:ext cx="6524625" cy="4152900"/>
            </a:xfrm>
            <a:custGeom>
              <a:avLst/>
              <a:gdLst>
                <a:gd name="T0" fmla="*/ 3947 w 4110"/>
                <a:gd name="T1" fmla="*/ 1670 h 2616"/>
                <a:gd name="T2" fmla="*/ 3459 w 4110"/>
                <a:gd name="T3" fmla="*/ 1403 h 2616"/>
                <a:gd name="T4" fmla="*/ 3294 w 4110"/>
                <a:gd name="T5" fmla="*/ 1199 h 2616"/>
                <a:gd name="T6" fmla="*/ 3062 w 4110"/>
                <a:gd name="T7" fmla="*/ 1048 h 2616"/>
                <a:gd name="T8" fmla="*/ 2897 w 4110"/>
                <a:gd name="T9" fmla="*/ 789 h 2616"/>
                <a:gd name="T10" fmla="*/ 2734 w 4110"/>
                <a:gd name="T11" fmla="*/ 314 h 2616"/>
                <a:gd name="T12" fmla="*/ 2417 w 4110"/>
                <a:gd name="T13" fmla="*/ 63 h 2616"/>
                <a:gd name="T14" fmla="*/ 2077 w 4110"/>
                <a:gd name="T15" fmla="*/ 19 h 2616"/>
                <a:gd name="T16" fmla="*/ 2204 w 4110"/>
                <a:gd name="T17" fmla="*/ 197 h 2616"/>
                <a:gd name="T18" fmla="*/ 2175 w 4110"/>
                <a:gd name="T19" fmla="*/ 357 h 2616"/>
                <a:gd name="T20" fmla="*/ 2041 w 4110"/>
                <a:gd name="T21" fmla="*/ 433 h 2616"/>
                <a:gd name="T22" fmla="*/ 1818 w 4110"/>
                <a:gd name="T23" fmla="*/ 362 h 2616"/>
                <a:gd name="T24" fmla="*/ 1518 w 4110"/>
                <a:gd name="T25" fmla="*/ 159 h 2616"/>
                <a:gd name="T26" fmla="*/ 1213 w 4110"/>
                <a:gd name="T27" fmla="*/ 130 h 2616"/>
                <a:gd name="T28" fmla="*/ 1198 w 4110"/>
                <a:gd name="T29" fmla="*/ 209 h 2616"/>
                <a:gd name="T30" fmla="*/ 1401 w 4110"/>
                <a:gd name="T31" fmla="*/ 481 h 2616"/>
                <a:gd name="T32" fmla="*/ 1555 w 4110"/>
                <a:gd name="T33" fmla="*/ 708 h 2616"/>
                <a:gd name="T34" fmla="*/ 1672 w 4110"/>
                <a:gd name="T35" fmla="*/ 796 h 2616"/>
                <a:gd name="T36" fmla="*/ 1405 w 4110"/>
                <a:gd name="T37" fmla="*/ 787 h 2616"/>
                <a:gd name="T38" fmla="*/ 1102 w 4110"/>
                <a:gd name="T39" fmla="*/ 558 h 2616"/>
                <a:gd name="T40" fmla="*/ 821 w 4110"/>
                <a:gd name="T41" fmla="*/ 395 h 2616"/>
                <a:gd name="T42" fmla="*/ 531 w 4110"/>
                <a:gd name="T43" fmla="*/ 426 h 2616"/>
                <a:gd name="T44" fmla="*/ 748 w 4110"/>
                <a:gd name="T45" fmla="*/ 537 h 2616"/>
                <a:gd name="T46" fmla="*/ 762 w 4110"/>
                <a:gd name="T47" fmla="*/ 704 h 2616"/>
                <a:gd name="T48" fmla="*/ 608 w 4110"/>
                <a:gd name="T49" fmla="*/ 689 h 2616"/>
                <a:gd name="T50" fmla="*/ 387 w 4110"/>
                <a:gd name="T51" fmla="*/ 529 h 2616"/>
                <a:gd name="T52" fmla="*/ 103 w 4110"/>
                <a:gd name="T53" fmla="*/ 499 h 2616"/>
                <a:gd name="T54" fmla="*/ 157 w 4110"/>
                <a:gd name="T55" fmla="*/ 597 h 2616"/>
                <a:gd name="T56" fmla="*/ 397 w 4110"/>
                <a:gd name="T57" fmla="*/ 913 h 2616"/>
                <a:gd name="T58" fmla="*/ 578 w 4110"/>
                <a:gd name="T59" fmla="*/ 1190 h 2616"/>
                <a:gd name="T60" fmla="*/ 954 w 4110"/>
                <a:gd name="T61" fmla="*/ 1253 h 2616"/>
                <a:gd name="T62" fmla="*/ 1184 w 4110"/>
                <a:gd name="T63" fmla="*/ 1316 h 2616"/>
                <a:gd name="T64" fmla="*/ 1250 w 4110"/>
                <a:gd name="T65" fmla="*/ 1526 h 2616"/>
                <a:gd name="T66" fmla="*/ 1365 w 4110"/>
                <a:gd name="T67" fmla="*/ 1691 h 2616"/>
                <a:gd name="T68" fmla="*/ 1601 w 4110"/>
                <a:gd name="T69" fmla="*/ 1766 h 2616"/>
                <a:gd name="T70" fmla="*/ 1384 w 4110"/>
                <a:gd name="T71" fmla="*/ 1823 h 2616"/>
                <a:gd name="T72" fmla="*/ 965 w 4110"/>
                <a:gd name="T73" fmla="*/ 1706 h 2616"/>
                <a:gd name="T74" fmla="*/ 971 w 4110"/>
                <a:gd name="T75" fmla="*/ 1890 h 2616"/>
                <a:gd name="T76" fmla="*/ 1173 w 4110"/>
                <a:gd name="T77" fmla="*/ 2136 h 2616"/>
                <a:gd name="T78" fmla="*/ 1534 w 4110"/>
                <a:gd name="T79" fmla="*/ 2226 h 2616"/>
                <a:gd name="T80" fmla="*/ 1883 w 4110"/>
                <a:gd name="T81" fmla="*/ 2182 h 2616"/>
                <a:gd name="T82" fmla="*/ 1985 w 4110"/>
                <a:gd name="T83" fmla="*/ 2299 h 2616"/>
                <a:gd name="T84" fmla="*/ 2154 w 4110"/>
                <a:gd name="T85" fmla="*/ 2418 h 2616"/>
                <a:gd name="T86" fmla="*/ 2476 w 4110"/>
                <a:gd name="T87" fmla="*/ 2413 h 2616"/>
                <a:gd name="T88" fmla="*/ 2797 w 4110"/>
                <a:gd name="T89" fmla="*/ 2585 h 2616"/>
                <a:gd name="T90" fmla="*/ 2803 w 4110"/>
                <a:gd name="T91" fmla="*/ 2395 h 2616"/>
                <a:gd name="T92" fmla="*/ 2594 w 4110"/>
                <a:gd name="T93" fmla="*/ 2119 h 2616"/>
                <a:gd name="T94" fmla="*/ 2403 w 4110"/>
                <a:gd name="T95" fmla="*/ 1960 h 2616"/>
                <a:gd name="T96" fmla="*/ 2426 w 4110"/>
                <a:gd name="T97" fmla="*/ 1890 h 2616"/>
                <a:gd name="T98" fmla="*/ 2663 w 4110"/>
                <a:gd name="T99" fmla="*/ 1996 h 2616"/>
                <a:gd name="T100" fmla="*/ 3012 w 4110"/>
                <a:gd name="T101" fmla="*/ 2088 h 2616"/>
                <a:gd name="T102" fmla="*/ 3156 w 4110"/>
                <a:gd name="T103" fmla="*/ 2125 h 2616"/>
                <a:gd name="T104" fmla="*/ 3035 w 4110"/>
                <a:gd name="T105" fmla="*/ 1900 h 2616"/>
                <a:gd name="T106" fmla="*/ 2837 w 4110"/>
                <a:gd name="T107" fmla="*/ 1698 h 2616"/>
                <a:gd name="T108" fmla="*/ 3185 w 4110"/>
                <a:gd name="T109" fmla="*/ 1746 h 2616"/>
                <a:gd name="T110" fmla="*/ 3440 w 4110"/>
                <a:gd name="T111" fmla="*/ 1741 h 2616"/>
                <a:gd name="T112" fmla="*/ 3596 w 4110"/>
                <a:gd name="T113" fmla="*/ 1842 h 2616"/>
                <a:gd name="T114" fmla="*/ 3951 w 4110"/>
                <a:gd name="T115" fmla="*/ 1816 h 2616"/>
                <a:gd name="T116" fmla="*/ 2246 w 4110"/>
                <a:gd name="T117" fmla="*/ 1449 h 2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110" h="2616">
                  <a:moveTo>
                    <a:pt x="4110" y="1887"/>
                  </a:moveTo>
                  <a:lnTo>
                    <a:pt x="4095" y="1858"/>
                  </a:lnTo>
                  <a:lnTo>
                    <a:pt x="4080" y="1829"/>
                  </a:lnTo>
                  <a:lnTo>
                    <a:pt x="4062" y="1802"/>
                  </a:lnTo>
                  <a:lnTo>
                    <a:pt x="4045" y="1777"/>
                  </a:lnTo>
                  <a:lnTo>
                    <a:pt x="4028" y="1754"/>
                  </a:lnTo>
                  <a:lnTo>
                    <a:pt x="4009" y="1731"/>
                  </a:lnTo>
                  <a:lnTo>
                    <a:pt x="3989" y="1710"/>
                  </a:lnTo>
                  <a:lnTo>
                    <a:pt x="3968" y="1689"/>
                  </a:lnTo>
                  <a:lnTo>
                    <a:pt x="3947" y="1670"/>
                  </a:lnTo>
                  <a:lnTo>
                    <a:pt x="3926" y="1652"/>
                  </a:lnTo>
                  <a:lnTo>
                    <a:pt x="3903" y="1635"/>
                  </a:lnTo>
                  <a:lnTo>
                    <a:pt x="3882" y="1618"/>
                  </a:lnTo>
                  <a:lnTo>
                    <a:pt x="3834" y="1589"/>
                  </a:lnTo>
                  <a:lnTo>
                    <a:pt x="3788" y="1560"/>
                  </a:lnTo>
                  <a:lnTo>
                    <a:pt x="3690" y="1512"/>
                  </a:lnTo>
                  <a:lnTo>
                    <a:pt x="3594" y="1468"/>
                  </a:lnTo>
                  <a:lnTo>
                    <a:pt x="3548" y="1447"/>
                  </a:lnTo>
                  <a:lnTo>
                    <a:pt x="3504" y="1426"/>
                  </a:lnTo>
                  <a:lnTo>
                    <a:pt x="3459" y="1403"/>
                  </a:lnTo>
                  <a:lnTo>
                    <a:pt x="3419" y="1378"/>
                  </a:lnTo>
                  <a:lnTo>
                    <a:pt x="3402" y="1364"/>
                  </a:lnTo>
                  <a:lnTo>
                    <a:pt x="3385" y="1351"/>
                  </a:lnTo>
                  <a:lnTo>
                    <a:pt x="3369" y="1336"/>
                  </a:lnTo>
                  <a:lnTo>
                    <a:pt x="3356" y="1318"/>
                  </a:lnTo>
                  <a:lnTo>
                    <a:pt x="3342" y="1299"/>
                  </a:lnTo>
                  <a:lnTo>
                    <a:pt x="3331" y="1282"/>
                  </a:lnTo>
                  <a:lnTo>
                    <a:pt x="3319" y="1263"/>
                  </a:lnTo>
                  <a:lnTo>
                    <a:pt x="3310" y="1242"/>
                  </a:lnTo>
                  <a:lnTo>
                    <a:pt x="3294" y="1199"/>
                  </a:lnTo>
                  <a:lnTo>
                    <a:pt x="3281" y="1157"/>
                  </a:lnTo>
                  <a:lnTo>
                    <a:pt x="3271" y="1115"/>
                  </a:lnTo>
                  <a:lnTo>
                    <a:pt x="3264" y="1073"/>
                  </a:lnTo>
                  <a:lnTo>
                    <a:pt x="3223" y="1076"/>
                  </a:lnTo>
                  <a:lnTo>
                    <a:pt x="3179" y="1076"/>
                  </a:lnTo>
                  <a:lnTo>
                    <a:pt x="3156" y="1075"/>
                  </a:lnTo>
                  <a:lnTo>
                    <a:pt x="3133" y="1071"/>
                  </a:lnTo>
                  <a:lnTo>
                    <a:pt x="3110" y="1065"/>
                  </a:lnTo>
                  <a:lnTo>
                    <a:pt x="3087" y="1057"/>
                  </a:lnTo>
                  <a:lnTo>
                    <a:pt x="3062" y="1048"/>
                  </a:lnTo>
                  <a:lnTo>
                    <a:pt x="3039" y="1034"/>
                  </a:lnTo>
                  <a:lnTo>
                    <a:pt x="3018" y="1019"/>
                  </a:lnTo>
                  <a:lnTo>
                    <a:pt x="2997" y="1000"/>
                  </a:lnTo>
                  <a:lnTo>
                    <a:pt x="2976" y="979"/>
                  </a:lnTo>
                  <a:lnTo>
                    <a:pt x="2956" y="952"/>
                  </a:lnTo>
                  <a:lnTo>
                    <a:pt x="2939" y="921"/>
                  </a:lnTo>
                  <a:lnTo>
                    <a:pt x="2924" y="886"/>
                  </a:lnTo>
                  <a:lnTo>
                    <a:pt x="2912" y="856"/>
                  </a:lnTo>
                  <a:lnTo>
                    <a:pt x="2905" y="823"/>
                  </a:lnTo>
                  <a:lnTo>
                    <a:pt x="2897" y="789"/>
                  </a:lnTo>
                  <a:lnTo>
                    <a:pt x="2889" y="752"/>
                  </a:lnTo>
                  <a:lnTo>
                    <a:pt x="2874" y="675"/>
                  </a:lnTo>
                  <a:lnTo>
                    <a:pt x="2857" y="593"/>
                  </a:lnTo>
                  <a:lnTo>
                    <a:pt x="2845" y="550"/>
                  </a:lnTo>
                  <a:lnTo>
                    <a:pt x="2834" y="508"/>
                  </a:lnTo>
                  <a:lnTo>
                    <a:pt x="2816" y="464"/>
                  </a:lnTo>
                  <a:lnTo>
                    <a:pt x="2797" y="422"/>
                  </a:lnTo>
                  <a:lnTo>
                    <a:pt x="2776" y="378"/>
                  </a:lnTo>
                  <a:lnTo>
                    <a:pt x="2749" y="335"/>
                  </a:lnTo>
                  <a:lnTo>
                    <a:pt x="2734" y="314"/>
                  </a:lnTo>
                  <a:lnTo>
                    <a:pt x="2718" y="293"/>
                  </a:lnTo>
                  <a:lnTo>
                    <a:pt x="2701" y="272"/>
                  </a:lnTo>
                  <a:lnTo>
                    <a:pt x="2682" y="251"/>
                  </a:lnTo>
                  <a:lnTo>
                    <a:pt x="2647" y="216"/>
                  </a:lnTo>
                  <a:lnTo>
                    <a:pt x="2611" y="184"/>
                  </a:lnTo>
                  <a:lnTo>
                    <a:pt x="2572" y="153"/>
                  </a:lnTo>
                  <a:lnTo>
                    <a:pt x="2534" y="126"/>
                  </a:lnTo>
                  <a:lnTo>
                    <a:pt x="2496" y="101"/>
                  </a:lnTo>
                  <a:lnTo>
                    <a:pt x="2457" y="80"/>
                  </a:lnTo>
                  <a:lnTo>
                    <a:pt x="2417" y="63"/>
                  </a:lnTo>
                  <a:lnTo>
                    <a:pt x="2377" y="46"/>
                  </a:lnTo>
                  <a:lnTo>
                    <a:pt x="2336" y="32"/>
                  </a:lnTo>
                  <a:lnTo>
                    <a:pt x="2296" y="21"/>
                  </a:lnTo>
                  <a:lnTo>
                    <a:pt x="2256" y="13"/>
                  </a:lnTo>
                  <a:lnTo>
                    <a:pt x="2215" y="5"/>
                  </a:lnTo>
                  <a:lnTo>
                    <a:pt x="2175" y="1"/>
                  </a:lnTo>
                  <a:lnTo>
                    <a:pt x="2135" y="0"/>
                  </a:lnTo>
                  <a:lnTo>
                    <a:pt x="2094" y="0"/>
                  </a:lnTo>
                  <a:lnTo>
                    <a:pt x="2054" y="1"/>
                  </a:lnTo>
                  <a:lnTo>
                    <a:pt x="2077" y="19"/>
                  </a:lnTo>
                  <a:lnTo>
                    <a:pt x="2098" y="34"/>
                  </a:lnTo>
                  <a:lnTo>
                    <a:pt x="2117" y="51"/>
                  </a:lnTo>
                  <a:lnTo>
                    <a:pt x="2135" y="71"/>
                  </a:lnTo>
                  <a:lnTo>
                    <a:pt x="2150" y="88"/>
                  </a:lnTo>
                  <a:lnTo>
                    <a:pt x="2163" y="105"/>
                  </a:lnTo>
                  <a:lnTo>
                    <a:pt x="2175" y="124"/>
                  </a:lnTo>
                  <a:lnTo>
                    <a:pt x="2185" y="142"/>
                  </a:lnTo>
                  <a:lnTo>
                    <a:pt x="2192" y="161"/>
                  </a:lnTo>
                  <a:lnTo>
                    <a:pt x="2200" y="178"/>
                  </a:lnTo>
                  <a:lnTo>
                    <a:pt x="2204" y="197"/>
                  </a:lnTo>
                  <a:lnTo>
                    <a:pt x="2208" y="215"/>
                  </a:lnTo>
                  <a:lnTo>
                    <a:pt x="2210" y="232"/>
                  </a:lnTo>
                  <a:lnTo>
                    <a:pt x="2210" y="249"/>
                  </a:lnTo>
                  <a:lnTo>
                    <a:pt x="2208" y="266"/>
                  </a:lnTo>
                  <a:lnTo>
                    <a:pt x="2206" y="284"/>
                  </a:lnTo>
                  <a:lnTo>
                    <a:pt x="2202" y="299"/>
                  </a:lnTo>
                  <a:lnTo>
                    <a:pt x="2198" y="314"/>
                  </a:lnTo>
                  <a:lnTo>
                    <a:pt x="2190" y="330"/>
                  </a:lnTo>
                  <a:lnTo>
                    <a:pt x="2183" y="343"/>
                  </a:lnTo>
                  <a:lnTo>
                    <a:pt x="2175" y="357"/>
                  </a:lnTo>
                  <a:lnTo>
                    <a:pt x="2165" y="370"/>
                  </a:lnTo>
                  <a:lnTo>
                    <a:pt x="2156" y="382"/>
                  </a:lnTo>
                  <a:lnTo>
                    <a:pt x="2144" y="391"/>
                  </a:lnTo>
                  <a:lnTo>
                    <a:pt x="2131" y="401"/>
                  </a:lnTo>
                  <a:lnTo>
                    <a:pt x="2117" y="410"/>
                  </a:lnTo>
                  <a:lnTo>
                    <a:pt x="2104" y="418"/>
                  </a:lnTo>
                  <a:lnTo>
                    <a:pt x="2089" y="424"/>
                  </a:lnTo>
                  <a:lnTo>
                    <a:pt x="2073" y="428"/>
                  </a:lnTo>
                  <a:lnTo>
                    <a:pt x="2058" y="431"/>
                  </a:lnTo>
                  <a:lnTo>
                    <a:pt x="2041" y="433"/>
                  </a:lnTo>
                  <a:lnTo>
                    <a:pt x="2023" y="435"/>
                  </a:lnTo>
                  <a:lnTo>
                    <a:pt x="1998" y="433"/>
                  </a:lnTo>
                  <a:lnTo>
                    <a:pt x="1975" y="431"/>
                  </a:lnTo>
                  <a:lnTo>
                    <a:pt x="1954" y="428"/>
                  </a:lnTo>
                  <a:lnTo>
                    <a:pt x="1933" y="422"/>
                  </a:lnTo>
                  <a:lnTo>
                    <a:pt x="1912" y="414"/>
                  </a:lnTo>
                  <a:lnTo>
                    <a:pt x="1893" y="407"/>
                  </a:lnTo>
                  <a:lnTo>
                    <a:pt x="1874" y="397"/>
                  </a:lnTo>
                  <a:lnTo>
                    <a:pt x="1854" y="385"/>
                  </a:lnTo>
                  <a:lnTo>
                    <a:pt x="1818" y="362"/>
                  </a:lnTo>
                  <a:lnTo>
                    <a:pt x="1781" y="335"/>
                  </a:lnTo>
                  <a:lnTo>
                    <a:pt x="1747" y="307"/>
                  </a:lnTo>
                  <a:lnTo>
                    <a:pt x="1710" y="278"/>
                  </a:lnTo>
                  <a:lnTo>
                    <a:pt x="1672" y="247"/>
                  </a:lnTo>
                  <a:lnTo>
                    <a:pt x="1632" y="220"/>
                  </a:lnTo>
                  <a:lnTo>
                    <a:pt x="1610" y="207"/>
                  </a:lnTo>
                  <a:lnTo>
                    <a:pt x="1589" y="193"/>
                  </a:lnTo>
                  <a:lnTo>
                    <a:pt x="1566" y="180"/>
                  </a:lnTo>
                  <a:lnTo>
                    <a:pt x="1543" y="168"/>
                  </a:lnTo>
                  <a:lnTo>
                    <a:pt x="1518" y="159"/>
                  </a:lnTo>
                  <a:lnTo>
                    <a:pt x="1491" y="149"/>
                  </a:lnTo>
                  <a:lnTo>
                    <a:pt x="1465" y="142"/>
                  </a:lnTo>
                  <a:lnTo>
                    <a:pt x="1436" y="134"/>
                  </a:lnTo>
                  <a:lnTo>
                    <a:pt x="1405" y="128"/>
                  </a:lnTo>
                  <a:lnTo>
                    <a:pt x="1374" y="124"/>
                  </a:lnTo>
                  <a:lnTo>
                    <a:pt x="1342" y="120"/>
                  </a:lnTo>
                  <a:lnTo>
                    <a:pt x="1305" y="120"/>
                  </a:lnTo>
                  <a:lnTo>
                    <a:pt x="1273" y="120"/>
                  </a:lnTo>
                  <a:lnTo>
                    <a:pt x="1242" y="124"/>
                  </a:lnTo>
                  <a:lnTo>
                    <a:pt x="1213" y="130"/>
                  </a:lnTo>
                  <a:lnTo>
                    <a:pt x="1184" y="138"/>
                  </a:lnTo>
                  <a:lnTo>
                    <a:pt x="1159" y="147"/>
                  </a:lnTo>
                  <a:lnTo>
                    <a:pt x="1134" y="157"/>
                  </a:lnTo>
                  <a:lnTo>
                    <a:pt x="1113" y="168"/>
                  </a:lnTo>
                  <a:lnTo>
                    <a:pt x="1092" y="180"/>
                  </a:lnTo>
                  <a:lnTo>
                    <a:pt x="1113" y="182"/>
                  </a:lnTo>
                  <a:lnTo>
                    <a:pt x="1130" y="186"/>
                  </a:lnTo>
                  <a:lnTo>
                    <a:pt x="1150" y="192"/>
                  </a:lnTo>
                  <a:lnTo>
                    <a:pt x="1167" y="195"/>
                  </a:lnTo>
                  <a:lnTo>
                    <a:pt x="1198" y="209"/>
                  </a:lnTo>
                  <a:lnTo>
                    <a:pt x="1226" y="224"/>
                  </a:lnTo>
                  <a:lnTo>
                    <a:pt x="1251" y="243"/>
                  </a:lnTo>
                  <a:lnTo>
                    <a:pt x="1274" y="264"/>
                  </a:lnTo>
                  <a:lnTo>
                    <a:pt x="1296" y="286"/>
                  </a:lnTo>
                  <a:lnTo>
                    <a:pt x="1315" y="311"/>
                  </a:lnTo>
                  <a:lnTo>
                    <a:pt x="1332" y="337"/>
                  </a:lnTo>
                  <a:lnTo>
                    <a:pt x="1347" y="364"/>
                  </a:lnTo>
                  <a:lnTo>
                    <a:pt x="1363" y="391"/>
                  </a:lnTo>
                  <a:lnTo>
                    <a:pt x="1376" y="422"/>
                  </a:lnTo>
                  <a:lnTo>
                    <a:pt x="1401" y="481"/>
                  </a:lnTo>
                  <a:lnTo>
                    <a:pt x="1426" y="541"/>
                  </a:lnTo>
                  <a:lnTo>
                    <a:pt x="1436" y="564"/>
                  </a:lnTo>
                  <a:lnTo>
                    <a:pt x="1447" y="585"/>
                  </a:lnTo>
                  <a:lnTo>
                    <a:pt x="1461" y="606"/>
                  </a:lnTo>
                  <a:lnTo>
                    <a:pt x="1474" y="625"/>
                  </a:lnTo>
                  <a:lnTo>
                    <a:pt x="1488" y="645"/>
                  </a:lnTo>
                  <a:lnTo>
                    <a:pt x="1503" y="662"/>
                  </a:lnTo>
                  <a:lnTo>
                    <a:pt x="1520" y="677"/>
                  </a:lnTo>
                  <a:lnTo>
                    <a:pt x="1538" y="693"/>
                  </a:lnTo>
                  <a:lnTo>
                    <a:pt x="1555" y="708"/>
                  </a:lnTo>
                  <a:lnTo>
                    <a:pt x="1576" y="721"/>
                  </a:lnTo>
                  <a:lnTo>
                    <a:pt x="1595" y="733"/>
                  </a:lnTo>
                  <a:lnTo>
                    <a:pt x="1616" y="744"/>
                  </a:lnTo>
                  <a:lnTo>
                    <a:pt x="1639" y="754"/>
                  </a:lnTo>
                  <a:lnTo>
                    <a:pt x="1662" y="764"/>
                  </a:lnTo>
                  <a:lnTo>
                    <a:pt x="1687" y="771"/>
                  </a:lnTo>
                  <a:lnTo>
                    <a:pt x="1714" y="779"/>
                  </a:lnTo>
                  <a:lnTo>
                    <a:pt x="1703" y="785"/>
                  </a:lnTo>
                  <a:lnTo>
                    <a:pt x="1687" y="790"/>
                  </a:lnTo>
                  <a:lnTo>
                    <a:pt x="1672" y="796"/>
                  </a:lnTo>
                  <a:lnTo>
                    <a:pt x="1651" y="802"/>
                  </a:lnTo>
                  <a:lnTo>
                    <a:pt x="1630" y="806"/>
                  </a:lnTo>
                  <a:lnTo>
                    <a:pt x="1605" y="810"/>
                  </a:lnTo>
                  <a:lnTo>
                    <a:pt x="1578" y="812"/>
                  </a:lnTo>
                  <a:lnTo>
                    <a:pt x="1551" y="812"/>
                  </a:lnTo>
                  <a:lnTo>
                    <a:pt x="1518" y="812"/>
                  </a:lnTo>
                  <a:lnTo>
                    <a:pt x="1490" y="808"/>
                  </a:lnTo>
                  <a:lnTo>
                    <a:pt x="1461" y="802"/>
                  </a:lnTo>
                  <a:lnTo>
                    <a:pt x="1432" y="796"/>
                  </a:lnTo>
                  <a:lnTo>
                    <a:pt x="1405" y="787"/>
                  </a:lnTo>
                  <a:lnTo>
                    <a:pt x="1378" y="777"/>
                  </a:lnTo>
                  <a:lnTo>
                    <a:pt x="1353" y="765"/>
                  </a:lnTo>
                  <a:lnTo>
                    <a:pt x="1328" y="752"/>
                  </a:lnTo>
                  <a:lnTo>
                    <a:pt x="1303" y="737"/>
                  </a:lnTo>
                  <a:lnTo>
                    <a:pt x="1280" y="721"/>
                  </a:lnTo>
                  <a:lnTo>
                    <a:pt x="1257" y="702"/>
                  </a:lnTo>
                  <a:lnTo>
                    <a:pt x="1234" y="685"/>
                  </a:lnTo>
                  <a:lnTo>
                    <a:pt x="1188" y="643"/>
                  </a:lnTo>
                  <a:lnTo>
                    <a:pt x="1142" y="598"/>
                  </a:lnTo>
                  <a:lnTo>
                    <a:pt x="1102" y="558"/>
                  </a:lnTo>
                  <a:lnTo>
                    <a:pt x="1059" y="518"/>
                  </a:lnTo>
                  <a:lnTo>
                    <a:pt x="1036" y="501"/>
                  </a:lnTo>
                  <a:lnTo>
                    <a:pt x="1013" y="483"/>
                  </a:lnTo>
                  <a:lnTo>
                    <a:pt x="990" y="466"/>
                  </a:lnTo>
                  <a:lnTo>
                    <a:pt x="965" y="451"/>
                  </a:lnTo>
                  <a:lnTo>
                    <a:pt x="938" y="435"/>
                  </a:lnTo>
                  <a:lnTo>
                    <a:pt x="912" y="424"/>
                  </a:lnTo>
                  <a:lnTo>
                    <a:pt x="883" y="412"/>
                  </a:lnTo>
                  <a:lnTo>
                    <a:pt x="854" y="403"/>
                  </a:lnTo>
                  <a:lnTo>
                    <a:pt x="821" y="395"/>
                  </a:lnTo>
                  <a:lnTo>
                    <a:pt x="789" y="389"/>
                  </a:lnTo>
                  <a:lnTo>
                    <a:pt x="754" y="385"/>
                  </a:lnTo>
                  <a:lnTo>
                    <a:pt x="718" y="385"/>
                  </a:lnTo>
                  <a:lnTo>
                    <a:pt x="683" y="385"/>
                  </a:lnTo>
                  <a:lnTo>
                    <a:pt x="649" y="389"/>
                  </a:lnTo>
                  <a:lnTo>
                    <a:pt x="620" y="395"/>
                  </a:lnTo>
                  <a:lnTo>
                    <a:pt x="591" y="403"/>
                  </a:lnTo>
                  <a:lnTo>
                    <a:pt x="568" y="410"/>
                  </a:lnTo>
                  <a:lnTo>
                    <a:pt x="547" y="418"/>
                  </a:lnTo>
                  <a:lnTo>
                    <a:pt x="531" y="426"/>
                  </a:lnTo>
                  <a:lnTo>
                    <a:pt x="520" y="433"/>
                  </a:lnTo>
                  <a:lnTo>
                    <a:pt x="562" y="441"/>
                  </a:lnTo>
                  <a:lnTo>
                    <a:pt x="608" y="455"/>
                  </a:lnTo>
                  <a:lnTo>
                    <a:pt x="631" y="464"/>
                  </a:lnTo>
                  <a:lnTo>
                    <a:pt x="652" y="474"/>
                  </a:lnTo>
                  <a:lnTo>
                    <a:pt x="675" y="483"/>
                  </a:lnTo>
                  <a:lnTo>
                    <a:pt x="695" y="495"/>
                  </a:lnTo>
                  <a:lnTo>
                    <a:pt x="716" y="508"/>
                  </a:lnTo>
                  <a:lnTo>
                    <a:pt x="733" y="522"/>
                  </a:lnTo>
                  <a:lnTo>
                    <a:pt x="748" y="537"/>
                  </a:lnTo>
                  <a:lnTo>
                    <a:pt x="764" y="554"/>
                  </a:lnTo>
                  <a:lnTo>
                    <a:pt x="773" y="572"/>
                  </a:lnTo>
                  <a:lnTo>
                    <a:pt x="783" y="591"/>
                  </a:lnTo>
                  <a:lnTo>
                    <a:pt x="789" y="610"/>
                  </a:lnTo>
                  <a:lnTo>
                    <a:pt x="791" y="631"/>
                  </a:lnTo>
                  <a:lnTo>
                    <a:pt x="789" y="648"/>
                  </a:lnTo>
                  <a:lnTo>
                    <a:pt x="785" y="666"/>
                  </a:lnTo>
                  <a:lnTo>
                    <a:pt x="779" y="679"/>
                  </a:lnTo>
                  <a:lnTo>
                    <a:pt x="771" y="693"/>
                  </a:lnTo>
                  <a:lnTo>
                    <a:pt x="762" y="704"/>
                  </a:lnTo>
                  <a:lnTo>
                    <a:pt x="750" y="714"/>
                  </a:lnTo>
                  <a:lnTo>
                    <a:pt x="739" y="719"/>
                  </a:lnTo>
                  <a:lnTo>
                    <a:pt x="723" y="725"/>
                  </a:lnTo>
                  <a:lnTo>
                    <a:pt x="710" y="727"/>
                  </a:lnTo>
                  <a:lnTo>
                    <a:pt x="693" y="727"/>
                  </a:lnTo>
                  <a:lnTo>
                    <a:pt x="677" y="725"/>
                  </a:lnTo>
                  <a:lnTo>
                    <a:pt x="660" y="721"/>
                  </a:lnTo>
                  <a:lnTo>
                    <a:pt x="643" y="714"/>
                  </a:lnTo>
                  <a:lnTo>
                    <a:pt x="626" y="702"/>
                  </a:lnTo>
                  <a:lnTo>
                    <a:pt x="608" y="689"/>
                  </a:lnTo>
                  <a:lnTo>
                    <a:pt x="591" y="673"/>
                  </a:lnTo>
                  <a:lnTo>
                    <a:pt x="572" y="654"/>
                  </a:lnTo>
                  <a:lnTo>
                    <a:pt x="553" y="635"/>
                  </a:lnTo>
                  <a:lnTo>
                    <a:pt x="531" y="618"/>
                  </a:lnTo>
                  <a:lnTo>
                    <a:pt x="508" y="600"/>
                  </a:lnTo>
                  <a:lnTo>
                    <a:pt x="485" y="583"/>
                  </a:lnTo>
                  <a:lnTo>
                    <a:pt x="462" y="568"/>
                  </a:lnTo>
                  <a:lnTo>
                    <a:pt x="439" y="554"/>
                  </a:lnTo>
                  <a:lnTo>
                    <a:pt x="414" y="541"/>
                  </a:lnTo>
                  <a:lnTo>
                    <a:pt x="387" y="529"/>
                  </a:lnTo>
                  <a:lnTo>
                    <a:pt x="361" y="520"/>
                  </a:lnTo>
                  <a:lnTo>
                    <a:pt x="334" y="510"/>
                  </a:lnTo>
                  <a:lnTo>
                    <a:pt x="307" y="503"/>
                  </a:lnTo>
                  <a:lnTo>
                    <a:pt x="278" y="497"/>
                  </a:lnTo>
                  <a:lnTo>
                    <a:pt x="249" y="491"/>
                  </a:lnTo>
                  <a:lnTo>
                    <a:pt x="220" y="489"/>
                  </a:lnTo>
                  <a:lnTo>
                    <a:pt x="192" y="489"/>
                  </a:lnTo>
                  <a:lnTo>
                    <a:pt x="161" y="489"/>
                  </a:lnTo>
                  <a:lnTo>
                    <a:pt x="132" y="493"/>
                  </a:lnTo>
                  <a:lnTo>
                    <a:pt x="103" y="499"/>
                  </a:lnTo>
                  <a:lnTo>
                    <a:pt x="78" y="504"/>
                  </a:lnTo>
                  <a:lnTo>
                    <a:pt x="53" y="514"/>
                  </a:lnTo>
                  <a:lnTo>
                    <a:pt x="32" y="524"/>
                  </a:lnTo>
                  <a:lnTo>
                    <a:pt x="13" y="535"/>
                  </a:lnTo>
                  <a:lnTo>
                    <a:pt x="0" y="547"/>
                  </a:lnTo>
                  <a:lnTo>
                    <a:pt x="34" y="550"/>
                  </a:lnTo>
                  <a:lnTo>
                    <a:pt x="67" y="558"/>
                  </a:lnTo>
                  <a:lnTo>
                    <a:pt x="98" y="570"/>
                  </a:lnTo>
                  <a:lnTo>
                    <a:pt x="128" y="581"/>
                  </a:lnTo>
                  <a:lnTo>
                    <a:pt x="157" y="597"/>
                  </a:lnTo>
                  <a:lnTo>
                    <a:pt x="184" y="616"/>
                  </a:lnTo>
                  <a:lnTo>
                    <a:pt x="211" y="637"/>
                  </a:lnTo>
                  <a:lnTo>
                    <a:pt x="236" y="660"/>
                  </a:lnTo>
                  <a:lnTo>
                    <a:pt x="261" y="687"/>
                  </a:lnTo>
                  <a:lnTo>
                    <a:pt x="284" y="718"/>
                  </a:lnTo>
                  <a:lnTo>
                    <a:pt x="307" y="750"/>
                  </a:lnTo>
                  <a:lnTo>
                    <a:pt x="330" y="785"/>
                  </a:lnTo>
                  <a:lnTo>
                    <a:pt x="353" y="825"/>
                  </a:lnTo>
                  <a:lnTo>
                    <a:pt x="374" y="867"/>
                  </a:lnTo>
                  <a:lnTo>
                    <a:pt x="397" y="913"/>
                  </a:lnTo>
                  <a:lnTo>
                    <a:pt x="418" y="961"/>
                  </a:lnTo>
                  <a:lnTo>
                    <a:pt x="432" y="990"/>
                  </a:lnTo>
                  <a:lnTo>
                    <a:pt x="445" y="1019"/>
                  </a:lnTo>
                  <a:lnTo>
                    <a:pt x="460" y="1046"/>
                  </a:lnTo>
                  <a:lnTo>
                    <a:pt x="476" y="1073"/>
                  </a:lnTo>
                  <a:lnTo>
                    <a:pt x="493" y="1100"/>
                  </a:lnTo>
                  <a:lnTo>
                    <a:pt x="512" y="1124"/>
                  </a:lnTo>
                  <a:lnTo>
                    <a:pt x="531" y="1148"/>
                  </a:lnTo>
                  <a:lnTo>
                    <a:pt x="554" y="1169"/>
                  </a:lnTo>
                  <a:lnTo>
                    <a:pt x="578" y="1190"/>
                  </a:lnTo>
                  <a:lnTo>
                    <a:pt x="604" y="1207"/>
                  </a:lnTo>
                  <a:lnTo>
                    <a:pt x="633" y="1222"/>
                  </a:lnTo>
                  <a:lnTo>
                    <a:pt x="664" y="1236"/>
                  </a:lnTo>
                  <a:lnTo>
                    <a:pt x="698" y="1247"/>
                  </a:lnTo>
                  <a:lnTo>
                    <a:pt x="735" y="1255"/>
                  </a:lnTo>
                  <a:lnTo>
                    <a:pt x="775" y="1261"/>
                  </a:lnTo>
                  <a:lnTo>
                    <a:pt x="818" y="1263"/>
                  </a:lnTo>
                  <a:lnTo>
                    <a:pt x="860" y="1263"/>
                  </a:lnTo>
                  <a:lnTo>
                    <a:pt x="906" y="1257"/>
                  </a:lnTo>
                  <a:lnTo>
                    <a:pt x="954" y="1253"/>
                  </a:lnTo>
                  <a:lnTo>
                    <a:pt x="1000" y="1249"/>
                  </a:lnTo>
                  <a:lnTo>
                    <a:pt x="1025" y="1249"/>
                  </a:lnTo>
                  <a:lnTo>
                    <a:pt x="1048" y="1251"/>
                  </a:lnTo>
                  <a:lnTo>
                    <a:pt x="1071" y="1253"/>
                  </a:lnTo>
                  <a:lnTo>
                    <a:pt x="1092" y="1257"/>
                  </a:lnTo>
                  <a:lnTo>
                    <a:pt x="1113" y="1265"/>
                  </a:lnTo>
                  <a:lnTo>
                    <a:pt x="1134" y="1274"/>
                  </a:lnTo>
                  <a:lnTo>
                    <a:pt x="1154" y="1286"/>
                  </a:lnTo>
                  <a:lnTo>
                    <a:pt x="1171" y="1299"/>
                  </a:lnTo>
                  <a:lnTo>
                    <a:pt x="1184" y="1316"/>
                  </a:lnTo>
                  <a:lnTo>
                    <a:pt x="1198" y="1332"/>
                  </a:lnTo>
                  <a:lnTo>
                    <a:pt x="1207" y="1349"/>
                  </a:lnTo>
                  <a:lnTo>
                    <a:pt x="1215" y="1366"/>
                  </a:lnTo>
                  <a:lnTo>
                    <a:pt x="1223" y="1384"/>
                  </a:lnTo>
                  <a:lnTo>
                    <a:pt x="1228" y="1401"/>
                  </a:lnTo>
                  <a:lnTo>
                    <a:pt x="1232" y="1418"/>
                  </a:lnTo>
                  <a:lnTo>
                    <a:pt x="1236" y="1435"/>
                  </a:lnTo>
                  <a:lnTo>
                    <a:pt x="1242" y="1472"/>
                  </a:lnTo>
                  <a:lnTo>
                    <a:pt x="1248" y="1508"/>
                  </a:lnTo>
                  <a:lnTo>
                    <a:pt x="1250" y="1526"/>
                  </a:lnTo>
                  <a:lnTo>
                    <a:pt x="1255" y="1543"/>
                  </a:lnTo>
                  <a:lnTo>
                    <a:pt x="1259" y="1560"/>
                  </a:lnTo>
                  <a:lnTo>
                    <a:pt x="1267" y="1578"/>
                  </a:lnTo>
                  <a:lnTo>
                    <a:pt x="1276" y="1597"/>
                  </a:lnTo>
                  <a:lnTo>
                    <a:pt x="1288" y="1616"/>
                  </a:lnTo>
                  <a:lnTo>
                    <a:pt x="1299" y="1633"/>
                  </a:lnTo>
                  <a:lnTo>
                    <a:pt x="1313" y="1649"/>
                  </a:lnTo>
                  <a:lnTo>
                    <a:pt x="1328" y="1664"/>
                  </a:lnTo>
                  <a:lnTo>
                    <a:pt x="1346" y="1677"/>
                  </a:lnTo>
                  <a:lnTo>
                    <a:pt x="1365" y="1691"/>
                  </a:lnTo>
                  <a:lnTo>
                    <a:pt x="1386" y="1702"/>
                  </a:lnTo>
                  <a:lnTo>
                    <a:pt x="1407" y="1712"/>
                  </a:lnTo>
                  <a:lnTo>
                    <a:pt x="1432" y="1721"/>
                  </a:lnTo>
                  <a:lnTo>
                    <a:pt x="1457" y="1729"/>
                  </a:lnTo>
                  <a:lnTo>
                    <a:pt x="1486" y="1737"/>
                  </a:lnTo>
                  <a:lnTo>
                    <a:pt x="1514" y="1743"/>
                  </a:lnTo>
                  <a:lnTo>
                    <a:pt x="1547" y="1746"/>
                  </a:lnTo>
                  <a:lnTo>
                    <a:pt x="1580" y="1750"/>
                  </a:lnTo>
                  <a:lnTo>
                    <a:pt x="1616" y="1754"/>
                  </a:lnTo>
                  <a:lnTo>
                    <a:pt x="1601" y="1766"/>
                  </a:lnTo>
                  <a:lnTo>
                    <a:pt x="1584" y="1777"/>
                  </a:lnTo>
                  <a:lnTo>
                    <a:pt x="1564" y="1787"/>
                  </a:lnTo>
                  <a:lnTo>
                    <a:pt x="1545" y="1794"/>
                  </a:lnTo>
                  <a:lnTo>
                    <a:pt x="1524" y="1802"/>
                  </a:lnTo>
                  <a:lnTo>
                    <a:pt x="1503" y="1808"/>
                  </a:lnTo>
                  <a:lnTo>
                    <a:pt x="1480" y="1814"/>
                  </a:lnTo>
                  <a:lnTo>
                    <a:pt x="1457" y="1817"/>
                  </a:lnTo>
                  <a:lnTo>
                    <a:pt x="1434" y="1821"/>
                  </a:lnTo>
                  <a:lnTo>
                    <a:pt x="1409" y="1823"/>
                  </a:lnTo>
                  <a:lnTo>
                    <a:pt x="1384" y="1823"/>
                  </a:lnTo>
                  <a:lnTo>
                    <a:pt x="1359" y="1823"/>
                  </a:lnTo>
                  <a:lnTo>
                    <a:pt x="1309" y="1821"/>
                  </a:lnTo>
                  <a:lnTo>
                    <a:pt x="1257" y="1816"/>
                  </a:lnTo>
                  <a:lnTo>
                    <a:pt x="1207" y="1806"/>
                  </a:lnTo>
                  <a:lnTo>
                    <a:pt x="1157" y="1793"/>
                  </a:lnTo>
                  <a:lnTo>
                    <a:pt x="1109" y="1777"/>
                  </a:lnTo>
                  <a:lnTo>
                    <a:pt x="1063" y="1760"/>
                  </a:lnTo>
                  <a:lnTo>
                    <a:pt x="1021" y="1739"/>
                  </a:lnTo>
                  <a:lnTo>
                    <a:pt x="983" y="1718"/>
                  </a:lnTo>
                  <a:lnTo>
                    <a:pt x="965" y="1706"/>
                  </a:lnTo>
                  <a:lnTo>
                    <a:pt x="950" y="1693"/>
                  </a:lnTo>
                  <a:lnTo>
                    <a:pt x="935" y="1679"/>
                  </a:lnTo>
                  <a:lnTo>
                    <a:pt x="921" y="1668"/>
                  </a:lnTo>
                  <a:lnTo>
                    <a:pt x="923" y="1700"/>
                  </a:lnTo>
                  <a:lnTo>
                    <a:pt x="927" y="1733"/>
                  </a:lnTo>
                  <a:lnTo>
                    <a:pt x="933" y="1766"/>
                  </a:lnTo>
                  <a:lnTo>
                    <a:pt x="940" y="1798"/>
                  </a:lnTo>
                  <a:lnTo>
                    <a:pt x="948" y="1829"/>
                  </a:lnTo>
                  <a:lnTo>
                    <a:pt x="960" y="1860"/>
                  </a:lnTo>
                  <a:lnTo>
                    <a:pt x="971" y="1890"/>
                  </a:lnTo>
                  <a:lnTo>
                    <a:pt x="985" y="1919"/>
                  </a:lnTo>
                  <a:lnTo>
                    <a:pt x="998" y="1948"/>
                  </a:lnTo>
                  <a:lnTo>
                    <a:pt x="1015" y="1975"/>
                  </a:lnTo>
                  <a:lnTo>
                    <a:pt x="1033" y="2002"/>
                  </a:lnTo>
                  <a:lnTo>
                    <a:pt x="1052" y="2027"/>
                  </a:lnTo>
                  <a:lnTo>
                    <a:pt x="1073" y="2052"/>
                  </a:lnTo>
                  <a:lnTo>
                    <a:pt x="1096" y="2075"/>
                  </a:lnTo>
                  <a:lnTo>
                    <a:pt x="1121" y="2096"/>
                  </a:lnTo>
                  <a:lnTo>
                    <a:pt x="1146" y="2117"/>
                  </a:lnTo>
                  <a:lnTo>
                    <a:pt x="1173" y="2136"/>
                  </a:lnTo>
                  <a:lnTo>
                    <a:pt x="1202" y="2153"/>
                  </a:lnTo>
                  <a:lnTo>
                    <a:pt x="1232" y="2169"/>
                  </a:lnTo>
                  <a:lnTo>
                    <a:pt x="1265" y="2182"/>
                  </a:lnTo>
                  <a:lnTo>
                    <a:pt x="1298" y="2196"/>
                  </a:lnTo>
                  <a:lnTo>
                    <a:pt x="1334" y="2205"/>
                  </a:lnTo>
                  <a:lnTo>
                    <a:pt x="1370" y="2215"/>
                  </a:lnTo>
                  <a:lnTo>
                    <a:pt x="1409" y="2221"/>
                  </a:lnTo>
                  <a:lnTo>
                    <a:pt x="1447" y="2224"/>
                  </a:lnTo>
                  <a:lnTo>
                    <a:pt x="1490" y="2226"/>
                  </a:lnTo>
                  <a:lnTo>
                    <a:pt x="1534" y="2226"/>
                  </a:lnTo>
                  <a:lnTo>
                    <a:pt x="1578" y="2224"/>
                  </a:lnTo>
                  <a:lnTo>
                    <a:pt x="1624" y="2219"/>
                  </a:lnTo>
                  <a:lnTo>
                    <a:pt x="1672" y="2213"/>
                  </a:lnTo>
                  <a:lnTo>
                    <a:pt x="1722" y="2201"/>
                  </a:lnTo>
                  <a:lnTo>
                    <a:pt x="1772" y="2190"/>
                  </a:lnTo>
                  <a:lnTo>
                    <a:pt x="1808" y="2182"/>
                  </a:lnTo>
                  <a:lnTo>
                    <a:pt x="1839" y="2178"/>
                  </a:lnTo>
                  <a:lnTo>
                    <a:pt x="1854" y="2178"/>
                  </a:lnTo>
                  <a:lnTo>
                    <a:pt x="1870" y="2180"/>
                  </a:lnTo>
                  <a:lnTo>
                    <a:pt x="1883" y="2182"/>
                  </a:lnTo>
                  <a:lnTo>
                    <a:pt x="1897" y="2186"/>
                  </a:lnTo>
                  <a:lnTo>
                    <a:pt x="1908" y="2192"/>
                  </a:lnTo>
                  <a:lnTo>
                    <a:pt x="1920" y="2199"/>
                  </a:lnTo>
                  <a:lnTo>
                    <a:pt x="1931" y="2207"/>
                  </a:lnTo>
                  <a:lnTo>
                    <a:pt x="1941" y="2217"/>
                  </a:lnTo>
                  <a:lnTo>
                    <a:pt x="1950" y="2228"/>
                  </a:lnTo>
                  <a:lnTo>
                    <a:pt x="1960" y="2244"/>
                  </a:lnTo>
                  <a:lnTo>
                    <a:pt x="1968" y="2259"/>
                  </a:lnTo>
                  <a:lnTo>
                    <a:pt x="1975" y="2276"/>
                  </a:lnTo>
                  <a:lnTo>
                    <a:pt x="1985" y="2299"/>
                  </a:lnTo>
                  <a:lnTo>
                    <a:pt x="1996" y="2320"/>
                  </a:lnTo>
                  <a:lnTo>
                    <a:pt x="2010" y="2340"/>
                  </a:lnTo>
                  <a:lnTo>
                    <a:pt x="2025" y="2357"/>
                  </a:lnTo>
                  <a:lnTo>
                    <a:pt x="2041" y="2370"/>
                  </a:lnTo>
                  <a:lnTo>
                    <a:pt x="2058" y="2384"/>
                  </a:lnTo>
                  <a:lnTo>
                    <a:pt x="2075" y="2393"/>
                  </a:lnTo>
                  <a:lnTo>
                    <a:pt x="2094" y="2403"/>
                  </a:lnTo>
                  <a:lnTo>
                    <a:pt x="2114" y="2409"/>
                  </a:lnTo>
                  <a:lnTo>
                    <a:pt x="2133" y="2414"/>
                  </a:lnTo>
                  <a:lnTo>
                    <a:pt x="2154" y="2418"/>
                  </a:lnTo>
                  <a:lnTo>
                    <a:pt x="2175" y="2420"/>
                  </a:lnTo>
                  <a:lnTo>
                    <a:pt x="2196" y="2420"/>
                  </a:lnTo>
                  <a:lnTo>
                    <a:pt x="2217" y="2420"/>
                  </a:lnTo>
                  <a:lnTo>
                    <a:pt x="2238" y="2420"/>
                  </a:lnTo>
                  <a:lnTo>
                    <a:pt x="2259" y="2418"/>
                  </a:lnTo>
                  <a:lnTo>
                    <a:pt x="2307" y="2413"/>
                  </a:lnTo>
                  <a:lnTo>
                    <a:pt x="2354" y="2409"/>
                  </a:lnTo>
                  <a:lnTo>
                    <a:pt x="2396" y="2409"/>
                  </a:lnTo>
                  <a:lnTo>
                    <a:pt x="2438" y="2411"/>
                  </a:lnTo>
                  <a:lnTo>
                    <a:pt x="2476" y="2413"/>
                  </a:lnTo>
                  <a:lnTo>
                    <a:pt x="2515" y="2418"/>
                  </a:lnTo>
                  <a:lnTo>
                    <a:pt x="2549" y="2428"/>
                  </a:lnTo>
                  <a:lnTo>
                    <a:pt x="2584" y="2438"/>
                  </a:lnTo>
                  <a:lnTo>
                    <a:pt x="2618" y="2451"/>
                  </a:lnTo>
                  <a:lnTo>
                    <a:pt x="2649" y="2466"/>
                  </a:lnTo>
                  <a:lnTo>
                    <a:pt x="2680" y="2485"/>
                  </a:lnTo>
                  <a:lnTo>
                    <a:pt x="2711" y="2505"/>
                  </a:lnTo>
                  <a:lnTo>
                    <a:pt x="2739" y="2530"/>
                  </a:lnTo>
                  <a:lnTo>
                    <a:pt x="2768" y="2555"/>
                  </a:lnTo>
                  <a:lnTo>
                    <a:pt x="2797" y="2585"/>
                  </a:lnTo>
                  <a:lnTo>
                    <a:pt x="2826" y="2616"/>
                  </a:lnTo>
                  <a:lnTo>
                    <a:pt x="2828" y="2589"/>
                  </a:lnTo>
                  <a:lnTo>
                    <a:pt x="2830" y="2562"/>
                  </a:lnTo>
                  <a:lnTo>
                    <a:pt x="2828" y="2537"/>
                  </a:lnTo>
                  <a:lnTo>
                    <a:pt x="2828" y="2510"/>
                  </a:lnTo>
                  <a:lnTo>
                    <a:pt x="2824" y="2487"/>
                  </a:lnTo>
                  <a:lnTo>
                    <a:pt x="2820" y="2462"/>
                  </a:lnTo>
                  <a:lnTo>
                    <a:pt x="2816" y="2439"/>
                  </a:lnTo>
                  <a:lnTo>
                    <a:pt x="2809" y="2416"/>
                  </a:lnTo>
                  <a:lnTo>
                    <a:pt x="2803" y="2395"/>
                  </a:lnTo>
                  <a:lnTo>
                    <a:pt x="2795" y="2374"/>
                  </a:lnTo>
                  <a:lnTo>
                    <a:pt x="2786" y="2353"/>
                  </a:lnTo>
                  <a:lnTo>
                    <a:pt x="2776" y="2334"/>
                  </a:lnTo>
                  <a:lnTo>
                    <a:pt x="2755" y="2295"/>
                  </a:lnTo>
                  <a:lnTo>
                    <a:pt x="2732" y="2261"/>
                  </a:lnTo>
                  <a:lnTo>
                    <a:pt x="2707" y="2226"/>
                  </a:lnTo>
                  <a:lnTo>
                    <a:pt x="2680" y="2198"/>
                  </a:lnTo>
                  <a:lnTo>
                    <a:pt x="2651" y="2169"/>
                  </a:lnTo>
                  <a:lnTo>
                    <a:pt x="2622" y="2144"/>
                  </a:lnTo>
                  <a:lnTo>
                    <a:pt x="2594" y="2119"/>
                  </a:lnTo>
                  <a:lnTo>
                    <a:pt x="2567" y="2098"/>
                  </a:lnTo>
                  <a:lnTo>
                    <a:pt x="2540" y="2080"/>
                  </a:lnTo>
                  <a:lnTo>
                    <a:pt x="2513" y="2063"/>
                  </a:lnTo>
                  <a:lnTo>
                    <a:pt x="2490" y="2048"/>
                  </a:lnTo>
                  <a:lnTo>
                    <a:pt x="2471" y="2032"/>
                  </a:lnTo>
                  <a:lnTo>
                    <a:pt x="2453" y="2019"/>
                  </a:lnTo>
                  <a:lnTo>
                    <a:pt x="2438" y="2004"/>
                  </a:lnTo>
                  <a:lnTo>
                    <a:pt x="2425" y="1988"/>
                  </a:lnTo>
                  <a:lnTo>
                    <a:pt x="2413" y="1973"/>
                  </a:lnTo>
                  <a:lnTo>
                    <a:pt x="2403" y="1960"/>
                  </a:lnTo>
                  <a:lnTo>
                    <a:pt x="2396" y="1944"/>
                  </a:lnTo>
                  <a:lnTo>
                    <a:pt x="2390" y="1931"/>
                  </a:lnTo>
                  <a:lnTo>
                    <a:pt x="2384" y="1915"/>
                  </a:lnTo>
                  <a:lnTo>
                    <a:pt x="2380" y="1902"/>
                  </a:lnTo>
                  <a:lnTo>
                    <a:pt x="2377" y="1888"/>
                  </a:lnTo>
                  <a:lnTo>
                    <a:pt x="2375" y="1862"/>
                  </a:lnTo>
                  <a:lnTo>
                    <a:pt x="2373" y="1837"/>
                  </a:lnTo>
                  <a:lnTo>
                    <a:pt x="2390" y="1856"/>
                  </a:lnTo>
                  <a:lnTo>
                    <a:pt x="2407" y="1873"/>
                  </a:lnTo>
                  <a:lnTo>
                    <a:pt x="2426" y="1890"/>
                  </a:lnTo>
                  <a:lnTo>
                    <a:pt x="2446" y="1906"/>
                  </a:lnTo>
                  <a:lnTo>
                    <a:pt x="2467" y="1919"/>
                  </a:lnTo>
                  <a:lnTo>
                    <a:pt x="2486" y="1931"/>
                  </a:lnTo>
                  <a:lnTo>
                    <a:pt x="2507" y="1942"/>
                  </a:lnTo>
                  <a:lnTo>
                    <a:pt x="2528" y="1954"/>
                  </a:lnTo>
                  <a:lnTo>
                    <a:pt x="2549" y="1963"/>
                  </a:lnTo>
                  <a:lnTo>
                    <a:pt x="2572" y="1971"/>
                  </a:lnTo>
                  <a:lnTo>
                    <a:pt x="2594" y="1979"/>
                  </a:lnTo>
                  <a:lnTo>
                    <a:pt x="2617" y="1986"/>
                  </a:lnTo>
                  <a:lnTo>
                    <a:pt x="2663" y="1996"/>
                  </a:lnTo>
                  <a:lnTo>
                    <a:pt x="2709" y="2004"/>
                  </a:lnTo>
                  <a:lnTo>
                    <a:pt x="2747" y="2009"/>
                  </a:lnTo>
                  <a:lnTo>
                    <a:pt x="2786" y="2017"/>
                  </a:lnTo>
                  <a:lnTo>
                    <a:pt x="2822" y="2025"/>
                  </a:lnTo>
                  <a:lnTo>
                    <a:pt x="2858" y="2032"/>
                  </a:lnTo>
                  <a:lnTo>
                    <a:pt x="2891" y="2042"/>
                  </a:lnTo>
                  <a:lnTo>
                    <a:pt x="2924" y="2052"/>
                  </a:lnTo>
                  <a:lnTo>
                    <a:pt x="2954" y="2063"/>
                  </a:lnTo>
                  <a:lnTo>
                    <a:pt x="2983" y="2075"/>
                  </a:lnTo>
                  <a:lnTo>
                    <a:pt x="3012" y="2088"/>
                  </a:lnTo>
                  <a:lnTo>
                    <a:pt x="3037" y="2102"/>
                  </a:lnTo>
                  <a:lnTo>
                    <a:pt x="3062" y="2117"/>
                  </a:lnTo>
                  <a:lnTo>
                    <a:pt x="3085" y="2134"/>
                  </a:lnTo>
                  <a:lnTo>
                    <a:pt x="3106" y="2151"/>
                  </a:lnTo>
                  <a:lnTo>
                    <a:pt x="3125" y="2169"/>
                  </a:lnTo>
                  <a:lnTo>
                    <a:pt x="3143" y="2188"/>
                  </a:lnTo>
                  <a:lnTo>
                    <a:pt x="3160" y="2209"/>
                  </a:lnTo>
                  <a:lnTo>
                    <a:pt x="3160" y="2180"/>
                  </a:lnTo>
                  <a:lnTo>
                    <a:pt x="3160" y="2151"/>
                  </a:lnTo>
                  <a:lnTo>
                    <a:pt x="3156" y="2125"/>
                  </a:lnTo>
                  <a:lnTo>
                    <a:pt x="3152" y="2100"/>
                  </a:lnTo>
                  <a:lnTo>
                    <a:pt x="3146" y="2075"/>
                  </a:lnTo>
                  <a:lnTo>
                    <a:pt x="3139" y="2052"/>
                  </a:lnTo>
                  <a:lnTo>
                    <a:pt x="3129" y="2029"/>
                  </a:lnTo>
                  <a:lnTo>
                    <a:pt x="3120" y="2008"/>
                  </a:lnTo>
                  <a:lnTo>
                    <a:pt x="3106" y="1988"/>
                  </a:lnTo>
                  <a:lnTo>
                    <a:pt x="3095" y="1969"/>
                  </a:lnTo>
                  <a:lnTo>
                    <a:pt x="3081" y="1950"/>
                  </a:lnTo>
                  <a:lnTo>
                    <a:pt x="3066" y="1933"/>
                  </a:lnTo>
                  <a:lnTo>
                    <a:pt x="3035" y="1900"/>
                  </a:lnTo>
                  <a:lnTo>
                    <a:pt x="3004" y="1871"/>
                  </a:lnTo>
                  <a:lnTo>
                    <a:pt x="2937" y="1817"/>
                  </a:lnTo>
                  <a:lnTo>
                    <a:pt x="2876" y="1769"/>
                  </a:lnTo>
                  <a:lnTo>
                    <a:pt x="2849" y="1746"/>
                  </a:lnTo>
                  <a:lnTo>
                    <a:pt x="2828" y="1721"/>
                  </a:lnTo>
                  <a:lnTo>
                    <a:pt x="2818" y="1710"/>
                  </a:lnTo>
                  <a:lnTo>
                    <a:pt x="2810" y="1698"/>
                  </a:lnTo>
                  <a:lnTo>
                    <a:pt x="2803" y="1685"/>
                  </a:lnTo>
                  <a:lnTo>
                    <a:pt x="2799" y="1673"/>
                  </a:lnTo>
                  <a:lnTo>
                    <a:pt x="2837" y="1698"/>
                  </a:lnTo>
                  <a:lnTo>
                    <a:pt x="2876" y="1718"/>
                  </a:lnTo>
                  <a:lnTo>
                    <a:pt x="2910" y="1735"/>
                  </a:lnTo>
                  <a:lnTo>
                    <a:pt x="2947" y="1746"/>
                  </a:lnTo>
                  <a:lnTo>
                    <a:pt x="2983" y="1756"/>
                  </a:lnTo>
                  <a:lnTo>
                    <a:pt x="3020" y="1760"/>
                  </a:lnTo>
                  <a:lnTo>
                    <a:pt x="3058" y="1762"/>
                  </a:lnTo>
                  <a:lnTo>
                    <a:pt x="3098" y="1760"/>
                  </a:lnTo>
                  <a:lnTo>
                    <a:pt x="3125" y="1758"/>
                  </a:lnTo>
                  <a:lnTo>
                    <a:pt x="3156" y="1752"/>
                  </a:lnTo>
                  <a:lnTo>
                    <a:pt x="3185" y="1746"/>
                  </a:lnTo>
                  <a:lnTo>
                    <a:pt x="3216" y="1739"/>
                  </a:lnTo>
                  <a:lnTo>
                    <a:pt x="3244" y="1733"/>
                  </a:lnTo>
                  <a:lnTo>
                    <a:pt x="3275" y="1727"/>
                  </a:lnTo>
                  <a:lnTo>
                    <a:pt x="3306" y="1723"/>
                  </a:lnTo>
                  <a:lnTo>
                    <a:pt x="3337" y="1721"/>
                  </a:lnTo>
                  <a:lnTo>
                    <a:pt x="3367" y="1721"/>
                  </a:lnTo>
                  <a:lnTo>
                    <a:pt x="3396" y="1725"/>
                  </a:lnTo>
                  <a:lnTo>
                    <a:pt x="3411" y="1729"/>
                  </a:lnTo>
                  <a:lnTo>
                    <a:pt x="3427" y="1735"/>
                  </a:lnTo>
                  <a:lnTo>
                    <a:pt x="3440" y="1741"/>
                  </a:lnTo>
                  <a:lnTo>
                    <a:pt x="3456" y="1746"/>
                  </a:lnTo>
                  <a:lnTo>
                    <a:pt x="3469" y="1756"/>
                  </a:lnTo>
                  <a:lnTo>
                    <a:pt x="3484" y="1766"/>
                  </a:lnTo>
                  <a:lnTo>
                    <a:pt x="3498" y="1777"/>
                  </a:lnTo>
                  <a:lnTo>
                    <a:pt x="3511" y="1791"/>
                  </a:lnTo>
                  <a:lnTo>
                    <a:pt x="3525" y="1806"/>
                  </a:lnTo>
                  <a:lnTo>
                    <a:pt x="3538" y="1823"/>
                  </a:lnTo>
                  <a:lnTo>
                    <a:pt x="3552" y="1840"/>
                  </a:lnTo>
                  <a:lnTo>
                    <a:pt x="3563" y="1862"/>
                  </a:lnTo>
                  <a:lnTo>
                    <a:pt x="3596" y="1842"/>
                  </a:lnTo>
                  <a:lnTo>
                    <a:pt x="3630" y="1827"/>
                  </a:lnTo>
                  <a:lnTo>
                    <a:pt x="3665" y="1814"/>
                  </a:lnTo>
                  <a:lnTo>
                    <a:pt x="3699" y="1804"/>
                  </a:lnTo>
                  <a:lnTo>
                    <a:pt x="3736" y="1798"/>
                  </a:lnTo>
                  <a:lnTo>
                    <a:pt x="3772" y="1794"/>
                  </a:lnTo>
                  <a:lnTo>
                    <a:pt x="3809" y="1794"/>
                  </a:lnTo>
                  <a:lnTo>
                    <a:pt x="3843" y="1796"/>
                  </a:lnTo>
                  <a:lnTo>
                    <a:pt x="3880" y="1800"/>
                  </a:lnTo>
                  <a:lnTo>
                    <a:pt x="3916" y="1808"/>
                  </a:lnTo>
                  <a:lnTo>
                    <a:pt x="3951" y="1816"/>
                  </a:lnTo>
                  <a:lnTo>
                    <a:pt x="3986" y="1827"/>
                  </a:lnTo>
                  <a:lnTo>
                    <a:pt x="4018" y="1839"/>
                  </a:lnTo>
                  <a:lnTo>
                    <a:pt x="4051" y="1854"/>
                  </a:lnTo>
                  <a:lnTo>
                    <a:pt x="4080" y="1869"/>
                  </a:lnTo>
                  <a:lnTo>
                    <a:pt x="4110" y="1887"/>
                  </a:lnTo>
                  <a:close/>
                  <a:moveTo>
                    <a:pt x="2246" y="1449"/>
                  </a:moveTo>
                  <a:lnTo>
                    <a:pt x="1862" y="1449"/>
                  </a:lnTo>
                  <a:lnTo>
                    <a:pt x="1862" y="1063"/>
                  </a:lnTo>
                  <a:lnTo>
                    <a:pt x="2246" y="1063"/>
                  </a:lnTo>
                  <a:lnTo>
                    <a:pt x="2246" y="14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8.10.2020 Ancient and Medieval Middle East seminar, University of Helsinki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9315E-5A66-CF44-AE5D-C333B2F730C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5444441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as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2195737" y="692696"/>
            <a:ext cx="6624736" cy="1249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>
              <a:defRPr sz="4000"/>
            </a:lvl1pPr>
          </a:lstStyle>
          <a:p>
            <a:pPr lvl="0"/>
            <a:r>
              <a:rPr lang="fi-FI" dirty="0"/>
              <a:t>CLICK TO ADD TITLE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" hasCustomPrompt="1"/>
          </p:nvPr>
        </p:nvSpPr>
        <p:spPr bwMode="auto">
          <a:xfrm>
            <a:off x="467544" y="2204865"/>
            <a:ext cx="396044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342900" indent="-250825">
              <a:lnSpc>
                <a:spcPct val="80000"/>
              </a:lnSpc>
              <a:buClr>
                <a:schemeClr val="tx1"/>
              </a:buClr>
              <a:buFont typeface="Arial"/>
              <a:buChar char="•"/>
              <a:defRPr>
                <a:latin typeface="+mn-lt"/>
                <a:cs typeface="Gotham Narrow Book"/>
              </a:defRPr>
            </a:lvl1pPr>
            <a:lvl2pPr marL="725488" indent="-342900">
              <a:lnSpc>
                <a:spcPct val="80000"/>
              </a:lnSpc>
              <a:buFont typeface="Arial"/>
              <a:buChar char="•"/>
              <a:defRPr>
                <a:latin typeface="+mn-lt"/>
                <a:cs typeface="Gotham Narrow Book"/>
              </a:defRPr>
            </a:lvl2pPr>
            <a:lvl3pPr>
              <a:lnSpc>
                <a:spcPct val="80000"/>
              </a:lnSpc>
              <a:defRPr>
                <a:latin typeface="+mn-lt"/>
                <a:cs typeface="Gotham Narrow Book"/>
              </a:defRPr>
            </a:lvl3pPr>
            <a:lvl4pPr>
              <a:lnSpc>
                <a:spcPct val="80000"/>
              </a:lnSpc>
              <a:defRPr>
                <a:latin typeface="+mn-lt"/>
                <a:cs typeface="Gotham Narrow Book"/>
              </a:defRPr>
            </a:lvl4pPr>
            <a:lvl5pPr>
              <a:lnSpc>
                <a:spcPct val="80000"/>
              </a:lnSpc>
              <a:defRPr>
                <a:latin typeface="+mn-lt"/>
                <a:cs typeface="Gotham Narrow Book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add</a:t>
            </a:r>
            <a:r>
              <a:rPr lang="fi-FI" noProof="0" dirty="0"/>
              <a:t> </a:t>
            </a:r>
            <a:r>
              <a:rPr lang="fi-FI" noProof="0" dirty="0" err="1"/>
              <a:t>text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en-US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idx="13" hasCustomPrompt="1"/>
          </p:nvPr>
        </p:nvSpPr>
        <p:spPr bwMode="auto">
          <a:xfrm>
            <a:off x="4860032" y="2204865"/>
            <a:ext cx="396044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342900" indent="-250825">
              <a:lnSpc>
                <a:spcPct val="80000"/>
              </a:lnSpc>
              <a:buClr>
                <a:schemeClr val="tx1"/>
              </a:buClr>
              <a:buFont typeface="Arial"/>
              <a:buChar char="•"/>
              <a:defRPr>
                <a:latin typeface="+mn-lt"/>
                <a:cs typeface="Gotham Narrow Book"/>
              </a:defRPr>
            </a:lvl1pPr>
            <a:lvl2pPr marL="725488" indent="-342900">
              <a:lnSpc>
                <a:spcPct val="80000"/>
              </a:lnSpc>
              <a:buFont typeface="Arial"/>
              <a:buChar char="•"/>
              <a:defRPr>
                <a:latin typeface="+mn-lt"/>
                <a:cs typeface="Gotham Narrow Book"/>
              </a:defRPr>
            </a:lvl2pPr>
            <a:lvl3pPr>
              <a:lnSpc>
                <a:spcPct val="80000"/>
              </a:lnSpc>
              <a:defRPr>
                <a:latin typeface="+mn-lt"/>
                <a:cs typeface="Gotham Narrow Book"/>
              </a:defRPr>
            </a:lvl3pPr>
            <a:lvl4pPr>
              <a:lnSpc>
                <a:spcPct val="80000"/>
              </a:lnSpc>
              <a:defRPr>
                <a:latin typeface="+mn-lt"/>
                <a:cs typeface="Gotham Narrow Book"/>
              </a:defRPr>
            </a:lvl4pPr>
            <a:lvl5pPr>
              <a:lnSpc>
                <a:spcPct val="80000"/>
              </a:lnSpc>
              <a:defRPr>
                <a:latin typeface="+mn-lt"/>
                <a:cs typeface="Gotham Narrow Book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add</a:t>
            </a:r>
            <a:r>
              <a:rPr lang="fi-FI" noProof="0" dirty="0"/>
              <a:t> </a:t>
            </a:r>
            <a:r>
              <a:rPr lang="fi-FI" noProof="0" dirty="0" err="1"/>
              <a:t>text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en-US" noProof="0" dirty="0"/>
          </a:p>
        </p:txBody>
      </p:sp>
      <p:grpSp>
        <p:nvGrpSpPr>
          <p:cNvPr id="15" name="Ryhmä 14"/>
          <p:cNvGrpSpPr/>
          <p:nvPr userDrawn="1"/>
        </p:nvGrpSpPr>
        <p:grpSpPr bwMode="black">
          <a:xfrm>
            <a:off x="252000" y="250723"/>
            <a:ext cx="1716026" cy="1608305"/>
            <a:chOff x="1311275" y="373063"/>
            <a:chExt cx="6524625" cy="6115050"/>
          </a:xfrm>
          <a:solidFill>
            <a:schemeClr val="tx1"/>
          </a:solidFill>
        </p:grpSpPr>
        <p:sp>
          <p:nvSpPr>
            <p:cNvPr id="16" name="Rectangle 5"/>
            <p:cNvSpPr>
              <a:spLocks noChangeArrowheads="1"/>
            </p:cNvSpPr>
            <p:nvPr userDrawn="1"/>
          </p:nvSpPr>
          <p:spPr bwMode="black">
            <a:xfrm>
              <a:off x="4267200" y="5875338"/>
              <a:ext cx="609600" cy="612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Rectangle 6"/>
            <p:cNvSpPr>
              <a:spLocks noChangeArrowheads="1"/>
            </p:cNvSpPr>
            <p:nvPr userDrawn="1"/>
          </p:nvSpPr>
          <p:spPr bwMode="black">
            <a:xfrm>
              <a:off x="4267200" y="373063"/>
              <a:ext cx="609600" cy="609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black">
            <a:xfrm>
              <a:off x="1311275" y="1436688"/>
              <a:ext cx="6524625" cy="4152900"/>
            </a:xfrm>
            <a:custGeom>
              <a:avLst/>
              <a:gdLst>
                <a:gd name="T0" fmla="*/ 3947 w 4110"/>
                <a:gd name="T1" fmla="*/ 1670 h 2616"/>
                <a:gd name="T2" fmla="*/ 3459 w 4110"/>
                <a:gd name="T3" fmla="*/ 1403 h 2616"/>
                <a:gd name="T4" fmla="*/ 3294 w 4110"/>
                <a:gd name="T5" fmla="*/ 1199 h 2616"/>
                <a:gd name="T6" fmla="*/ 3062 w 4110"/>
                <a:gd name="T7" fmla="*/ 1048 h 2616"/>
                <a:gd name="T8" fmla="*/ 2897 w 4110"/>
                <a:gd name="T9" fmla="*/ 789 h 2616"/>
                <a:gd name="T10" fmla="*/ 2734 w 4110"/>
                <a:gd name="T11" fmla="*/ 314 h 2616"/>
                <a:gd name="T12" fmla="*/ 2417 w 4110"/>
                <a:gd name="T13" fmla="*/ 63 h 2616"/>
                <a:gd name="T14" fmla="*/ 2077 w 4110"/>
                <a:gd name="T15" fmla="*/ 19 h 2616"/>
                <a:gd name="T16" fmla="*/ 2204 w 4110"/>
                <a:gd name="T17" fmla="*/ 197 h 2616"/>
                <a:gd name="T18" fmla="*/ 2175 w 4110"/>
                <a:gd name="T19" fmla="*/ 357 h 2616"/>
                <a:gd name="T20" fmla="*/ 2041 w 4110"/>
                <a:gd name="T21" fmla="*/ 433 h 2616"/>
                <a:gd name="T22" fmla="*/ 1818 w 4110"/>
                <a:gd name="T23" fmla="*/ 362 h 2616"/>
                <a:gd name="T24" fmla="*/ 1518 w 4110"/>
                <a:gd name="T25" fmla="*/ 159 h 2616"/>
                <a:gd name="T26" fmla="*/ 1213 w 4110"/>
                <a:gd name="T27" fmla="*/ 130 h 2616"/>
                <a:gd name="T28" fmla="*/ 1198 w 4110"/>
                <a:gd name="T29" fmla="*/ 209 h 2616"/>
                <a:gd name="T30" fmla="*/ 1401 w 4110"/>
                <a:gd name="T31" fmla="*/ 481 h 2616"/>
                <a:gd name="T32" fmla="*/ 1555 w 4110"/>
                <a:gd name="T33" fmla="*/ 708 h 2616"/>
                <a:gd name="T34" fmla="*/ 1672 w 4110"/>
                <a:gd name="T35" fmla="*/ 796 h 2616"/>
                <a:gd name="T36" fmla="*/ 1405 w 4110"/>
                <a:gd name="T37" fmla="*/ 787 h 2616"/>
                <a:gd name="T38" fmla="*/ 1102 w 4110"/>
                <a:gd name="T39" fmla="*/ 558 h 2616"/>
                <a:gd name="T40" fmla="*/ 821 w 4110"/>
                <a:gd name="T41" fmla="*/ 395 h 2616"/>
                <a:gd name="T42" fmla="*/ 531 w 4110"/>
                <a:gd name="T43" fmla="*/ 426 h 2616"/>
                <a:gd name="T44" fmla="*/ 748 w 4110"/>
                <a:gd name="T45" fmla="*/ 537 h 2616"/>
                <a:gd name="T46" fmla="*/ 762 w 4110"/>
                <a:gd name="T47" fmla="*/ 704 h 2616"/>
                <a:gd name="T48" fmla="*/ 608 w 4110"/>
                <a:gd name="T49" fmla="*/ 689 h 2616"/>
                <a:gd name="T50" fmla="*/ 387 w 4110"/>
                <a:gd name="T51" fmla="*/ 529 h 2616"/>
                <a:gd name="T52" fmla="*/ 103 w 4110"/>
                <a:gd name="T53" fmla="*/ 499 h 2616"/>
                <a:gd name="T54" fmla="*/ 157 w 4110"/>
                <a:gd name="T55" fmla="*/ 597 h 2616"/>
                <a:gd name="T56" fmla="*/ 397 w 4110"/>
                <a:gd name="T57" fmla="*/ 913 h 2616"/>
                <a:gd name="T58" fmla="*/ 578 w 4110"/>
                <a:gd name="T59" fmla="*/ 1190 h 2616"/>
                <a:gd name="T60" fmla="*/ 954 w 4110"/>
                <a:gd name="T61" fmla="*/ 1253 h 2616"/>
                <a:gd name="T62" fmla="*/ 1184 w 4110"/>
                <a:gd name="T63" fmla="*/ 1316 h 2616"/>
                <a:gd name="T64" fmla="*/ 1250 w 4110"/>
                <a:gd name="T65" fmla="*/ 1526 h 2616"/>
                <a:gd name="T66" fmla="*/ 1365 w 4110"/>
                <a:gd name="T67" fmla="*/ 1691 h 2616"/>
                <a:gd name="T68" fmla="*/ 1601 w 4110"/>
                <a:gd name="T69" fmla="*/ 1766 h 2616"/>
                <a:gd name="T70" fmla="*/ 1384 w 4110"/>
                <a:gd name="T71" fmla="*/ 1823 h 2616"/>
                <a:gd name="T72" fmla="*/ 965 w 4110"/>
                <a:gd name="T73" fmla="*/ 1706 h 2616"/>
                <a:gd name="T74" fmla="*/ 971 w 4110"/>
                <a:gd name="T75" fmla="*/ 1890 h 2616"/>
                <a:gd name="T76" fmla="*/ 1173 w 4110"/>
                <a:gd name="T77" fmla="*/ 2136 h 2616"/>
                <a:gd name="T78" fmla="*/ 1534 w 4110"/>
                <a:gd name="T79" fmla="*/ 2226 h 2616"/>
                <a:gd name="T80" fmla="*/ 1883 w 4110"/>
                <a:gd name="T81" fmla="*/ 2182 h 2616"/>
                <a:gd name="T82" fmla="*/ 1985 w 4110"/>
                <a:gd name="T83" fmla="*/ 2299 h 2616"/>
                <a:gd name="T84" fmla="*/ 2154 w 4110"/>
                <a:gd name="T85" fmla="*/ 2418 h 2616"/>
                <a:gd name="T86" fmla="*/ 2476 w 4110"/>
                <a:gd name="T87" fmla="*/ 2413 h 2616"/>
                <a:gd name="T88" fmla="*/ 2797 w 4110"/>
                <a:gd name="T89" fmla="*/ 2585 h 2616"/>
                <a:gd name="T90" fmla="*/ 2803 w 4110"/>
                <a:gd name="T91" fmla="*/ 2395 h 2616"/>
                <a:gd name="T92" fmla="*/ 2594 w 4110"/>
                <a:gd name="T93" fmla="*/ 2119 h 2616"/>
                <a:gd name="T94" fmla="*/ 2403 w 4110"/>
                <a:gd name="T95" fmla="*/ 1960 h 2616"/>
                <a:gd name="T96" fmla="*/ 2426 w 4110"/>
                <a:gd name="T97" fmla="*/ 1890 h 2616"/>
                <a:gd name="T98" fmla="*/ 2663 w 4110"/>
                <a:gd name="T99" fmla="*/ 1996 h 2616"/>
                <a:gd name="T100" fmla="*/ 3012 w 4110"/>
                <a:gd name="T101" fmla="*/ 2088 h 2616"/>
                <a:gd name="T102" fmla="*/ 3156 w 4110"/>
                <a:gd name="T103" fmla="*/ 2125 h 2616"/>
                <a:gd name="T104" fmla="*/ 3035 w 4110"/>
                <a:gd name="T105" fmla="*/ 1900 h 2616"/>
                <a:gd name="T106" fmla="*/ 2837 w 4110"/>
                <a:gd name="T107" fmla="*/ 1698 h 2616"/>
                <a:gd name="T108" fmla="*/ 3185 w 4110"/>
                <a:gd name="T109" fmla="*/ 1746 h 2616"/>
                <a:gd name="T110" fmla="*/ 3440 w 4110"/>
                <a:gd name="T111" fmla="*/ 1741 h 2616"/>
                <a:gd name="T112" fmla="*/ 3596 w 4110"/>
                <a:gd name="T113" fmla="*/ 1842 h 2616"/>
                <a:gd name="T114" fmla="*/ 3951 w 4110"/>
                <a:gd name="T115" fmla="*/ 1816 h 2616"/>
                <a:gd name="T116" fmla="*/ 2246 w 4110"/>
                <a:gd name="T117" fmla="*/ 1449 h 2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110" h="2616">
                  <a:moveTo>
                    <a:pt x="4110" y="1887"/>
                  </a:moveTo>
                  <a:lnTo>
                    <a:pt x="4095" y="1858"/>
                  </a:lnTo>
                  <a:lnTo>
                    <a:pt x="4080" y="1829"/>
                  </a:lnTo>
                  <a:lnTo>
                    <a:pt x="4062" y="1802"/>
                  </a:lnTo>
                  <a:lnTo>
                    <a:pt x="4045" y="1777"/>
                  </a:lnTo>
                  <a:lnTo>
                    <a:pt x="4028" y="1754"/>
                  </a:lnTo>
                  <a:lnTo>
                    <a:pt x="4009" y="1731"/>
                  </a:lnTo>
                  <a:lnTo>
                    <a:pt x="3989" y="1710"/>
                  </a:lnTo>
                  <a:lnTo>
                    <a:pt x="3968" y="1689"/>
                  </a:lnTo>
                  <a:lnTo>
                    <a:pt x="3947" y="1670"/>
                  </a:lnTo>
                  <a:lnTo>
                    <a:pt x="3926" y="1652"/>
                  </a:lnTo>
                  <a:lnTo>
                    <a:pt x="3903" y="1635"/>
                  </a:lnTo>
                  <a:lnTo>
                    <a:pt x="3882" y="1618"/>
                  </a:lnTo>
                  <a:lnTo>
                    <a:pt x="3834" y="1589"/>
                  </a:lnTo>
                  <a:lnTo>
                    <a:pt x="3788" y="1560"/>
                  </a:lnTo>
                  <a:lnTo>
                    <a:pt x="3690" y="1512"/>
                  </a:lnTo>
                  <a:lnTo>
                    <a:pt x="3594" y="1468"/>
                  </a:lnTo>
                  <a:lnTo>
                    <a:pt x="3548" y="1447"/>
                  </a:lnTo>
                  <a:lnTo>
                    <a:pt x="3504" y="1426"/>
                  </a:lnTo>
                  <a:lnTo>
                    <a:pt x="3459" y="1403"/>
                  </a:lnTo>
                  <a:lnTo>
                    <a:pt x="3419" y="1378"/>
                  </a:lnTo>
                  <a:lnTo>
                    <a:pt x="3402" y="1364"/>
                  </a:lnTo>
                  <a:lnTo>
                    <a:pt x="3385" y="1351"/>
                  </a:lnTo>
                  <a:lnTo>
                    <a:pt x="3369" y="1336"/>
                  </a:lnTo>
                  <a:lnTo>
                    <a:pt x="3356" y="1318"/>
                  </a:lnTo>
                  <a:lnTo>
                    <a:pt x="3342" y="1299"/>
                  </a:lnTo>
                  <a:lnTo>
                    <a:pt x="3331" y="1282"/>
                  </a:lnTo>
                  <a:lnTo>
                    <a:pt x="3319" y="1263"/>
                  </a:lnTo>
                  <a:lnTo>
                    <a:pt x="3310" y="1242"/>
                  </a:lnTo>
                  <a:lnTo>
                    <a:pt x="3294" y="1199"/>
                  </a:lnTo>
                  <a:lnTo>
                    <a:pt x="3281" y="1157"/>
                  </a:lnTo>
                  <a:lnTo>
                    <a:pt x="3271" y="1115"/>
                  </a:lnTo>
                  <a:lnTo>
                    <a:pt x="3264" y="1073"/>
                  </a:lnTo>
                  <a:lnTo>
                    <a:pt x="3223" y="1076"/>
                  </a:lnTo>
                  <a:lnTo>
                    <a:pt x="3179" y="1076"/>
                  </a:lnTo>
                  <a:lnTo>
                    <a:pt x="3156" y="1075"/>
                  </a:lnTo>
                  <a:lnTo>
                    <a:pt x="3133" y="1071"/>
                  </a:lnTo>
                  <a:lnTo>
                    <a:pt x="3110" y="1065"/>
                  </a:lnTo>
                  <a:lnTo>
                    <a:pt x="3087" y="1057"/>
                  </a:lnTo>
                  <a:lnTo>
                    <a:pt x="3062" y="1048"/>
                  </a:lnTo>
                  <a:lnTo>
                    <a:pt x="3039" y="1034"/>
                  </a:lnTo>
                  <a:lnTo>
                    <a:pt x="3018" y="1019"/>
                  </a:lnTo>
                  <a:lnTo>
                    <a:pt x="2997" y="1000"/>
                  </a:lnTo>
                  <a:lnTo>
                    <a:pt x="2976" y="979"/>
                  </a:lnTo>
                  <a:lnTo>
                    <a:pt x="2956" y="952"/>
                  </a:lnTo>
                  <a:lnTo>
                    <a:pt x="2939" y="921"/>
                  </a:lnTo>
                  <a:lnTo>
                    <a:pt x="2924" y="886"/>
                  </a:lnTo>
                  <a:lnTo>
                    <a:pt x="2912" y="856"/>
                  </a:lnTo>
                  <a:lnTo>
                    <a:pt x="2905" y="823"/>
                  </a:lnTo>
                  <a:lnTo>
                    <a:pt x="2897" y="789"/>
                  </a:lnTo>
                  <a:lnTo>
                    <a:pt x="2889" y="752"/>
                  </a:lnTo>
                  <a:lnTo>
                    <a:pt x="2874" y="675"/>
                  </a:lnTo>
                  <a:lnTo>
                    <a:pt x="2857" y="593"/>
                  </a:lnTo>
                  <a:lnTo>
                    <a:pt x="2845" y="550"/>
                  </a:lnTo>
                  <a:lnTo>
                    <a:pt x="2834" y="508"/>
                  </a:lnTo>
                  <a:lnTo>
                    <a:pt x="2816" y="464"/>
                  </a:lnTo>
                  <a:lnTo>
                    <a:pt x="2797" y="422"/>
                  </a:lnTo>
                  <a:lnTo>
                    <a:pt x="2776" y="378"/>
                  </a:lnTo>
                  <a:lnTo>
                    <a:pt x="2749" y="335"/>
                  </a:lnTo>
                  <a:lnTo>
                    <a:pt x="2734" y="314"/>
                  </a:lnTo>
                  <a:lnTo>
                    <a:pt x="2718" y="293"/>
                  </a:lnTo>
                  <a:lnTo>
                    <a:pt x="2701" y="272"/>
                  </a:lnTo>
                  <a:lnTo>
                    <a:pt x="2682" y="251"/>
                  </a:lnTo>
                  <a:lnTo>
                    <a:pt x="2647" y="216"/>
                  </a:lnTo>
                  <a:lnTo>
                    <a:pt x="2611" y="184"/>
                  </a:lnTo>
                  <a:lnTo>
                    <a:pt x="2572" y="153"/>
                  </a:lnTo>
                  <a:lnTo>
                    <a:pt x="2534" y="126"/>
                  </a:lnTo>
                  <a:lnTo>
                    <a:pt x="2496" y="101"/>
                  </a:lnTo>
                  <a:lnTo>
                    <a:pt x="2457" y="80"/>
                  </a:lnTo>
                  <a:lnTo>
                    <a:pt x="2417" y="63"/>
                  </a:lnTo>
                  <a:lnTo>
                    <a:pt x="2377" y="46"/>
                  </a:lnTo>
                  <a:lnTo>
                    <a:pt x="2336" y="32"/>
                  </a:lnTo>
                  <a:lnTo>
                    <a:pt x="2296" y="21"/>
                  </a:lnTo>
                  <a:lnTo>
                    <a:pt x="2256" y="13"/>
                  </a:lnTo>
                  <a:lnTo>
                    <a:pt x="2215" y="5"/>
                  </a:lnTo>
                  <a:lnTo>
                    <a:pt x="2175" y="1"/>
                  </a:lnTo>
                  <a:lnTo>
                    <a:pt x="2135" y="0"/>
                  </a:lnTo>
                  <a:lnTo>
                    <a:pt x="2094" y="0"/>
                  </a:lnTo>
                  <a:lnTo>
                    <a:pt x="2054" y="1"/>
                  </a:lnTo>
                  <a:lnTo>
                    <a:pt x="2077" y="19"/>
                  </a:lnTo>
                  <a:lnTo>
                    <a:pt x="2098" y="34"/>
                  </a:lnTo>
                  <a:lnTo>
                    <a:pt x="2117" y="51"/>
                  </a:lnTo>
                  <a:lnTo>
                    <a:pt x="2135" y="71"/>
                  </a:lnTo>
                  <a:lnTo>
                    <a:pt x="2150" y="88"/>
                  </a:lnTo>
                  <a:lnTo>
                    <a:pt x="2163" y="105"/>
                  </a:lnTo>
                  <a:lnTo>
                    <a:pt x="2175" y="124"/>
                  </a:lnTo>
                  <a:lnTo>
                    <a:pt x="2185" y="142"/>
                  </a:lnTo>
                  <a:lnTo>
                    <a:pt x="2192" y="161"/>
                  </a:lnTo>
                  <a:lnTo>
                    <a:pt x="2200" y="178"/>
                  </a:lnTo>
                  <a:lnTo>
                    <a:pt x="2204" y="197"/>
                  </a:lnTo>
                  <a:lnTo>
                    <a:pt x="2208" y="215"/>
                  </a:lnTo>
                  <a:lnTo>
                    <a:pt x="2210" y="232"/>
                  </a:lnTo>
                  <a:lnTo>
                    <a:pt x="2210" y="249"/>
                  </a:lnTo>
                  <a:lnTo>
                    <a:pt x="2208" y="266"/>
                  </a:lnTo>
                  <a:lnTo>
                    <a:pt x="2206" y="284"/>
                  </a:lnTo>
                  <a:lnTo>
                    <a:pt x="2202" y="299"/>
                  </a:lnTo>
                  <a:lnTo>
                    <a:pt x="2198" y="314"/>
                  </a:lnTo>
                  <a:lnTo>
                    <a:pt x="2190" y="330"/>
                  </a:lnTo>
                  <a:lnTo>
                    <a:pt x="2183" y="343"/>
                  </a:lnTo>
                  <a:lnTo>
                    <a:pt x="2175" y="357"/>
                  </a:lnTo>
                  <a:lnTo>
                    <a:pt x="2165" y="370"/>
                  </a:lnTo>
                  <a:lnTo>
                    <a:pt x="2156" y="382"/>
                  </a:lnTo>
                  <a:lnTo>
                    <a:pt x="2144" y="391"/>
                  </a:lnTo>
                  <a:lnTo>
                    <a:pt x="2131" y="401"/>
                  </a:lnTo>
                  <a:lnTo>
                    <a:pt x="2117" y="410"/>
                  </a:lnTo>
                  <a:lnTo>
                    <a:pt x="2104" y="418"/>
                  </a:lnTo>
                  <a:lnTo>
                    <a:pt x="2089" y="424"/>
                  </a:lnTo>
                  <a:lnTo>
                    <a:pt x="2073" y="428"/>
                  </a:lnTo>
                  <a:lnTo>
                    <a:pt x="2058" y="431"/>
                  </a:lnTo>
                  <a:lnTo>
                    <a:pt x="2041" y="433"/>
                  </a:lnTo>
                  <a:lnTo>
                    <a:pt x="2023" y="435"/>
                  </a:lnTo>
                  <a:lnTo>
                    <a:pt x="1998" y="433"/>
                  </a:lnTo>
                  <a:lnTo>
                    <a:pt x="1975" y="431"/>
                  </a:lnTo>
                  <a:lnTo>
                    <a:pt x="1954" y="428"/>
                  </a:lnTo>
                  <a:lnTo>
                    <a:pt x="1933" y="422"/>
                  </a:lnTo>
                  <a:lnTo>
                    <a:pt x="1912" y="414"/>
                  </a:lnTo>
                  <a:lnTo>
                    <a:pt x="1893" y="407"/>
                  </a:lnTo>
                  <a:lnTo>
                    <a:pt x="1874" y="397"/>
                  </a:lnTo>
                  <a:lnTo>
                    <a:pt x="1854" y="385"/>
                  </a:lnTo>
                  <a:lnTo>
                    <a:pt x="1818" y="362"/>
                  </a:lnTo>
                  <a:lnTo>
                    <a:pt x="1781" y="335"/>
                  </a:lnTo>
                  <a:lnTo>
                    <a:pt x="1747" y="307"/>
                  </a:lnTo>
                  <a:lnTo>
                    <a:pt x="1710" y="278"/>
                  </a:lnTo>
                  <a:lnTo>
                    <a:pt x="1672" y="247"/>
                  </a:lnTo>
                  <a:lnTo>
                    <a:pt x="1632" y="220"/>
                  </a:lnTo>
                  <a:lnTo>
                    <a:pt x="1610" y="207"/>
                  </a:lnTo>
                  <a:lnTo>
                    <a:pt x="1589" y="193"/>
                  </a:lnTo>
                  <a:lnTo>
                    <a:pt x="1566" y="180"/>
                  </a:lnTo>
                  <a:lnTo>
                    <a:pt x="1543" y="168"/>
                  </a:lnTo>
                  <a:lnTo>
                    <a:pt x="1518" y="159"/>
                  </a:lnTo>
                  <a:lnTo>
                    <a:pt x="1491" y="149"/>
                  </a:lnTo>
                  <a:lnTo>
                    <a:pt x="1465" y="142"/>
                  </a:lnTo>
                  <a:lnTo>
                    <a:pt x="1436" y="134"/>
                  </a:lnTo>
                  <a:lnTo>
                    <a:pt x="1405" y="128"/>
                  </a:lnTo>
                  <a:lnTo>
                    <a:pt x="1374" y="124"/>
                  </a:lnTo>
                  <a:lnTo>
                    <a:pt x="1342" y="120"/>
                  </a:lnTo>
                  <a:lnTo>
                    <a:pt x="1305" y="120"/>
                  </a:lnTo>
                  <a:lnTo>
                    <a:pt x="1273" y="120"/>
                  </a:lnTo>
                  <a:lnTo>
                    <a:pt x="1242" y="124"/>
                  </a:lnTo>
                  <a:lnTo>
                    <a:pt x="1213" y="130"/>
                  </a:lnTo>
                  <a:lnTo>
                    <a:pt x="1184" y="138"/>
                  </a:lnTo>
                  <a:lnTo>
                    <a:pt x="1159" y="147"/>
                  </a:lnTo>
                  <a:lnTo>
                    <a:pt x="1134" y="157"/>
                  </a:lnTo>
                  <a:lnTo>
                    <a:pt x="1113" y="168"/>
                  </a:lnTo>
                  <a:lnTo>
                    <a:pt x="1092" y="180"/>
                  </a:lnTo>
                  <a:lnTo>
                    <a:pt x="1113" y="182"/>
                  </a:lnTo>
                  <a:lnTo>
                    <a:pt x="1130" y="186"/>
                  </a:lnTo>
                  <a:lnTo>
                    <a:pt x="1150" y="192"/>
                  </a:lnTo>
                  <a:lnTo>
                    <a:pt x="1167" y="195"/>
                  </a:lnTo>
                  <a:lnTo>
                    <a:pt x="1198" y="209"/>
                  </a:lnTo>
                  <a:lnTo>
                    <a:pt x="1226" y="224"/>
                  </a:lnTo>
                  <a:lnTo>
                    <a:pt x="1251" y="243"/>
                  </a:lnTo>
                  <a:lnTo>
                    <a:pt x="1274" y="264"/>
                  </a:lnTo>
                  <a:lnTo>
                    <a:pt x="1296" y="286"/>
                  </a:lnTo>
                  <a:lnTo>
                    <a:pt x="1315" y="311"/>
                  </a:lnTo>
                  <a:lnTo>
                    <a:pt x="1332" y="337"/>
                  </a:lnTo>
                  <a:lnTo>
                    <a:pt x="1347" y="364"/>
                  </a:lnTo>
                  <a:lnTo>
                    <a:pt x="1363" y="391"/>
                  </a:lnTo>
                  <a:lnTo>
                    <a:pt x="1376" y="422"/>
                  </a:lnTo>
                  <a:lnTo>
                    <a:pt x="1401" y="481"/>
                  </a:lnTo>
                  <a:lnTo>
                    <a:pt x="1426" y="541"/>
                  </a:lnTo>
                  <a:lnTo>
                    <a:pt x="1436" y="564"/>
                  </a:lnTo>
                  <a:lnTo>
                    <a:pt x="1447" y="585"/>
                  </a:lnTo>
                  <a:lnTo>
                    <a:pt x="1461" y="606"/>
                  </a:lnTo>
                  <a:lnTo>
                    <a:pt x="1474" y="625"/>
                  </a:lnTo>
                  <a:lnTo>
                    <a:pt x="1488" y="645"/>
                  </a:lnTo>
                  <a:lnTo>
                    <a:pt x="1503" y="662"/>
                  </a:lnTo>
                  <a:lnTo>
                    <a:pt x="1520" y="677"/>
                  </a:lnTo>
                  <a:lnTo>
                    <a:pt x="1538" y="693"/>
                  </a:lnTo>
                  <a:lnTo>
                    <a:pt x="1555" y="708"/>
                  </a:lnTo>
                  <a:lnTo>
                    <a:pt x="1576" y="721"/>
                  </a:lnTo>
                  <a:lnTo>
                    <a:pt x="1595" y="733"/>
                  </a:lnTo>
                  <a:lnTo>
                    <a:pt x="1616" y="744"/>
                  </a:lnTo>
                  <a:lnTo>
                    <a:pt x="1639" y="754"/>
                  </a:lnTo>
                  <a:lnTo>
                    <a:pt x="1662" y="764"/>
                  </a:lnTo>
                  <a:lnTo>
                    <a:pt x="1687" y="771"/>
                  </a:lnTo>
                  <a:lnTo>
                    <a:pt x="1714" y="779"/>
                  </a:lnTo>
                  <a:lnTo>
                    <a:pt x="1703" y="785"/>
                  </a:lnTo>
                  <a:lnTo>
                    <a:pt x="1687" y="790"/>
                  </a:lnTo>
                  <a:lnTo>
                    <a:pt x="1672" y="796"/>
                  </a:lnTo>
                  <a:lnTo>
                    <a:pt x="1651" y="802"/>
                  </a:lnTo>
                  <a:lnTo>
                    <a:pt x="1630" y="806"/>
                  </a:lnTo>
                  <a:lnTo>
                    <a:pt x="1605" y="810"/>
                  </a:lnTo>
                  <a:lnTo>
                    <a:pt x="1578" y="812"/>
                  </a:lnTo>
                  <a:lnTo>
                    <a:pt x="1551" y="812"/>
                  </a:lnTo>
                  <a:lnTo>
                    <a:pt x="1518" y="812"/>
                  </a:lnTo>
                  <a:lnTo>
                    <a:pt x="1490" y="808"/>
                  </a:lnTo>
                  <a:lnTo>
                    <a:pt x="1461" y="802"/>
                  </a:lnTo>
                  <a:lnTo>
                    <a:pt x="1432" y="796"/>
                  </a:lnTo>
                  <a:lnTo>
                    <a:pt x="1405" y="787"/>
                  </a:lnTo>
                  <a:lnTo>
                    <a:pt x="1378" y="777"/>
                  </a:lnTo>
                  <a:lnTo>
                    <a:pt x="1353" y="765"/>
                  </a:lnTo>
                  <a:lnTo>
                    <a:pt x="1328" y="752"/>
                  </a:lnTo>
                  <a:lnTo>
                    <a:pt x="1303" y="737"/>
                  </a:lnTo>
                  <a:lnTo>
                    <a:pt x="1280" y="721"/>
                  </a:lnTo>
                  <a:lnTo>
                    <a:pt x="1257" y="702"/>
                  </a:lnTo>
                  <a:lnTo>
                    <a:pt x="1234" y="685"/>
                  </a:lnTo>
                  <a:lnTo>
                    <a:pt x="1188" y="643"/>
                  </a:lnTo>
                  <a:lnTo>
                    <a:pt x="1142" y="598"/>
                  </a:lnTo>
                  <a:lnTo>
                    <a:pt x="1102" y="558"/>
                  </a:lnTo>
                  <a:lnTo>
                    <a:pt x="1059" y="518"/>
                  </a:lnTo>
                  <a:lnTo>
                    <a:pt x="1036" y="501"/>
                  </a:lnTo>
                  <a:lnTo>
                    <a:pt x="1013" y="483"/>
                  </a:lnTo>
                  <a:lnTo>
                    <a:pt x="990" y="466"/>
                  </a:lnTo>
                  <a:lnTo>
                    <a:pt x="965" y="451"/>
                  </a:lnTo>
                  <a:lnTo>
                    <a:pt x="938" y="435"/>
                  </a:lnTo>
                  <a:lnTo>
                    <a:pt x="912" y="424"/>
                  </a:lnTo>
                  <a:lnTo>
                    <a:pt x="883" y="412"/>
                  </a:lnTo>
                  <a:lnTo>
                    <a:pt x="854" y="403"/>
                  </a:lnTo>
                  <a:lnTo>
                    <a:pt x="821" y="395"/>
                  </a:lnTo>
                  <a:lnTo>
                    <a:pt x="789" y="389"/>
                  </a:lnTo>
                  <a:lnTo>
                    <a:pt x="754" y="385"/>
                  </a:lnTo>
                  <a:lnTo>
                    <a:pt x="718" y="385"/>
                  </a:lnTo>
                  <a:lnTo>
                    <a:pt x="683" y="385"/>
                  </a:lnTo>
                  <a:lnTo>
                    <a:pt x="649" y="389"/>
                  </a:lnTo>
                  <a:lnTo>
                    <a:pt x="620" y="395"/>
                  </a:lnTo>
                  <a:lnTo>
                    <a:pt x="591" y="403"/>
                  </a:lnTo>
                  <a:lnTo>
                    <a:pt x="568" y="410"/>
                  </a:lnTo>
                  <a:lnTo>
                    <a:pt x="547" y="418"/>
                  </a:lnTo>
                  <a:lnTo>
                    <a:pt x="531" y="426"/>
                  </a:lnTo>
                  <a:lnTo>
                    <a:pt x="520" y="433"/>
                  </a:lnTo>
                  <a:lnTo>
                    <a:pt x="562" y="441"/>
                  </a:lnTo>
                  <a:lnTo>
                    <a:pt x="608" y="455"/>
                  </a:lnTo>
                  <a:lnTo>
                    <a:pt x="631" y="464"/>
                  </a:lnTo>
                  <a:lnTo>
                    <a:pt x="652" y="474"/>
                  </a:lnTo>
                  <a:lnTo>
                    <a:pt x="675" y="483"/>
                  </a:lnTo>
                  <a:lnTo>
                    <a:pt x="695" y="495"/>
                  </a:lnTo>
                  <a:lnTo>
                    <a:pt x="716" y="508"/>
                  </a:lnTo>
                  <a:lnTo>
                    <a:pt x="733" y="522"/>
                  </a:lnTo>
                  <a:lnTo>
                    <a:pt x="748" y="537"/>
                  </a:lnTo>
                  <a:lnTo>
                    <a:pt x="764" y="554"/>
                  </a:lnTo>
                  <a:lnTo>
                    <a:pt x="773" y="572"/>
                  </a:lnTo>
                  <a:lnTo>
                    <a:pt x="783" y="591"/>
                  </a:lnTo>
                  <a:lnTo>
                    <a:pt x="789" y="610"/>
                  </a:lnTo>
                  <a:lnTo>
                    <a:pt x="791" y="631"/>
                  </a:lnTo>
                  <a:lnTo>
                    <a:pt x="789" y="648"/>
                  </a:lnTo>
                  <a:lnTo>
                    <a:pt x="785" y="666"/>
                  </a:lnTo>
                  <a:lnTo>
                    <a:pt x="779" y="679"/>
                  </a:lnTo>
                  <a:lnTo>
                    <a:pt x="771" y="693"/>
                  </a:lnTo>
                  <a:lnTo>
                    <a:pt x="762" y="704"/>
                  </a:lnTo>
                  <a:lnTo>
                    <a:pt x="750" y="714"/>
                  </a:lnTo>
                  <a:lnTo>
                    <a:pt x="739" y="719"/>
                  </a:lnTo>
                  <a:lnTo>
                    <a:pt x="723" y="725"/>
                  </a:lnTo>
                  <a:lnTo>
                    <a:pt x="710" y="727"/>
                  </a:lnTo>
                  <a:lnTo>
                    <a:pt x="693" y="727"/>
                  </a:lnTo>
                  <a:lnTo>
                    <a:pt x="677" y="725"/>
                  </a:lnTo>
                  <a:lnTo>
                    <a:pt x="660" y="721"/>
                  </a:lnTo>
                  <a:lnTo>
                    <a:pt x="643" y="714"/>
                  </a:lnTo>
                  <a:lnTo>
                    <a:pt x="626" y="702"/>
                  </a:lnTo>
                  <a:lnTo>
                    <a:pt x="608" y="689"/>
                  </a:lnTo>
                  <a:lnTo>
                    <a:pt x="591" y="673"/>
                  </a:lnTo>
                  <a:lnTo>
                    <a:pt x="572" y="654"/>
                  </a:lnTo>
                  <a:lnTo>
                    <a:pt x="553" y="635"/>
                  </a:lnTo>
                  <a:lnTo>
                    <a:pt x="531" y="618"/>
                  </a:lnTo>
                  <a:lnTo>
                    <a:pt x="508" y="600"/>
                  </a:lnTo>
                  <a:lnTo>
                    <a:pt x="485" y="583"/>
                  </a:lnTo>
                  <a:lnTo>
                    <a:pt x="462" y="568"/>
                  </a:lnTo>
                  <a:lnTo>
                    <a:pt x="439" y="554"/>
                  </a:lnTo>
                  <a:lnTo>
                    <a:pt x="414" y="541"/>
                  </a:lnTo>
                  <a:lnTo>
                    <a:pt x="387" y="529"/>
                  </a:lnTo>
                  <a:lnTo>
                    <a:pt x="361" y="520"/>
                  </a:lnTo>
                  <a:lnTo>
                    <a:pt x="334" y="510"/>
                  </a:lnTo>
                  <a:lnTo>
                    <a:pt x="307" y="503"/>
                  </a:lnTo>
                  <a:lnTo>
                    <a:pt x="278" y="497"/>
                  </a:lnTo>
                  <a:lnTo>
                    <a:pt x="249" y="491"/>
                  </a:lnTo>
                  <a:lnTo>
                    <a:pt x="220" y="489"/>
                  </a:lnTo>
                  <a:lnTo>
                    <a:pt x="192" y="489"/>
                  </a:lnTo>
                  <a:lnTo>
                    <a:pt x="161" y="489"/>
                  </a:lnTo>
                  <a:lnTo>
                    <a:pt x="132" y="493"/>
                  </a:lnTo>
                  <a:lnTo>
                    <a:pt x="103" y="499"/>
                  </a:lnTo>
                  <a:lnTo>
                    <a:pt x="78" y="504"/>
                  </a:lnTo>
                  <a:lnTo>
                    <a:pt x="53" y="514"/>
                  </a:lnTo>
                  <a:lnTo>
                    <a:pt x="32" y="524"/>
                  </a:lnTo>
                  <a:lnTo>
                    <a:pt x="13" y="535"/>
                  </a:lnTo>
                  <a:lnTo>
                    <a:pt x="0" y="547"/>
                  </a:lnTo>
                  <a:lnTo>
                    <a:pt x="34" y="550"/>
                  </a:lnTo>
                  <a:lnTo>
                    <a:pt x="67" y="558"/>
                  </a:lnTo>
                  <a:lnTo>
                    <a:pt x="98" y="570"/>
                  </a:lnTo>
                  <a:lnTo>
                    <a:pt x="128" y="581"/>
                  </a:lnTo>
                  <a:lnTo>
                    <a:pt x="157" y="597"/>
                  </a:lnTo>
                  <a:lnTo>
                    <a:pt x="184" y="616"/>
                  </a:lnTo>
                  <a:lnTo>
                    <a:pt x="211" y="637"/>
                  </a:lnTo>
                  <a:lnTo>
                    <a:pt x="236" y="660"/>
                  </a:lnTo>
                  <a:lnTo>
                    <a:pt x="261" y="687"/>
                  </a:lnTo>
                  <a:lnTo>
                    <a:pt x="284" y="718"/>
                  </a:lnTo>
                  <a:lnTo>
                    <a:pt x="307" y="750"/>
                  </a:lnTo>
                  <a:lnTo>
                    <a:pt x="330" y="785"/>
                  </a:lnTo>
                  <a:lnTo>
                    <a:pt x="353" y="825"/>
                  </a:lnTo>
                  <a:lnTo>
                    <a:pt x="374" y="867"/>
                  </a:lnTo>
                  <a:lnTo>
                    <a:pt x="397" y="913"/>
                  </a:lnTo>
                  <a:lnTo>
                    <a:pt x="418" y="961"/>
                  </a:lnTo>
                  <a:lnTo>
                    <a:pt x="432" y="990"/>
                  </a:lnTo>
                  <a:lnTo>
                    <a:pt x="445" y="1019"/>
                  </a:lnTo>
                  <a:lnTo>
                    <a:pt x="460" y="1046"/>
                  </a:lnTo>
                  <a:lnTo>
                    <a:pt x="476" y="1073"/>
                  </a:lnTo>
                  <a:lnTo>
                    <a:pt x="493" y="1100"/>
                  </a:lnTo>
                  <a:lnTo>
                    <a:pt x="512" y="1124"/>
                  </a:lnTo>
                  <a:lnTo>
                    <a:pt x="531" y="1148"/>
                  </a:lnTo>
                  <a:lnTo>
                    <a:pt x="554" y="1169"/>
                  </a:lnTo>
                  <a:lnTo>
                    <a:pt x="578" y="1190"/>
                  </a:lnTo>
                  <a:lnTo>
                    <a:pt x="604" y="1207"/>
                  </a:lnTo>
                  <a:lnTo>
                    <a:pt x="633" y="1222"/>
                  </a:lnTo>
                  <a:lnTo>
                    <a:pt x="664" y="1236"/>
                  </a:lnTo>
                  <a:lnTo>
                    <a:pt x="698" y="1247"/>
                  </a:lnTo>
                  <a:lnTo>
                    <a:pt x="735" y="1255"/>
                  </a:lnTo>
                  <a:lnTo>
                    <a:pt x="775" y="1261"/>
                  </a:lnTo>
                  <a:lnTo>
                    <a:pt x="818" y="1263"/>
                  </a:lnTo>
                  <a:lnTo>
                    <a:pt x="860" y="1263"/>
                  </a:lnTo>
                  <a:lnTo>
                    <a:pt x="906" y="1257"/>
                  </a:lnTo>
                  <a:lnTo>
                    <a:pt x="954" y="1253"/>
                  </a:lnTo>
                  <a:lnTo>
                    <a:pt x="1000" y="1249"/>
                  </a:lnTo>
                  <a:lnTo>
                    <a:pt x="1025" y="1249"/>
                  </a:lnTo>
                  <a:lnTo>
                    <a:pt x="1048" y="1251"/>
                  </a:lnTo>
                  <a:lnTo>
                    <a:pt x="1071" y="1253"/>
                  </a:lnTo>
                  <a:lnTo>
                    <a:pt x="1092" y="1257"/>
                  </a:lnTo>
                  <a:lnTo>
                    <a:pt x="1113" y="1265"/>
                  </a:lnTo>
                  <a:lnTo>
                    <a:pt x="1134" y="1274"/>
                  </a:lnTo>
                  <a:lnTo>
                    <a:pt x="1154" y="1286"/>
                  </a:lnTo>
                  <a:lnTo>
                    <a:pt x="1171" y="1299"/>
                  </a:lnTo>
                  <a:lnTo>
                    <a:pt x="1184" y="1316"/>
                  </a:lnTo>
                  <a:lnTo>
                    <a:pt x="1198" y="1332"/>
                  </a:lnTo>
                  <a:lnTo>
                    <a:pt x="1207" y="1349"/>
                  </a:lnTo>
                  <a:lnTo>
                    <a:pt x="1215" y="1366"/>
                  </a:lnTo>
                  <a:lnTo>
                    <a:pt x="1223" y="1384"/>
                  </a:lnTo>
                  <a:lnTo>
                    <a:pt x="1228" y="1401"/>
                  </a:lnTo>
                  <a:lnTo>
                    <a:pt x="1232" y="1418"/>
                  </a:lnTo>
                  <a:lnTo>
                    <a:pt x="1236" y="1435"/>
                  </a:lnTo>
                  <a:lnTo>
                    <a:pt x="1242" y="1472"/>
                  </a:lnTo>
                  <a:lnTo>
                    <a:pt x="1248" y="1508"/>
                  </a:lnTo>
                  <a:lnTo>
                    <a:pt x="1250" y="1526"/>
                  </a:lnTo>
                  <a:lnTo>
                    <a:pt x="1255" y="1543"/>
                  </a:lnTo>
                  <a:lnTo>
                    <a:pt x="1259" y="1560"/>
                  </a:lnTo>
                  <a:lnTo>
                    <a:pt x="1267" y="1578"/>
                  </a:lnTo>
                  <a:lnTo>
                    <a:pt x="1276" y="1597"/>
                  </a:lnTo>
                  <a:lnTo>
                    <a:pt x="1288" y="1616"/>
                  </a:lnTo>
                  <a:lnTo>
                    <a:pt x="1299" y="1633"/>
                  </a:lnTo>
                  <a:lnTo>
                    <a:pt x="1313" y="1649"/>
                  </a:lnTo>
                  <a:lnTo>
                    <a:pt x="1328" y="1664"/>
                  </a:lnTo>
                  <a:lnTo>
                    <a:pt x="1346" y="1677"/>
                  </a:lnTo>
                  <a:lnTo>
                    <a:pt x="1365" y="1691"/>
                  </a:lnTo>
                  <a:lnTo>
                    <a:pt x="1386" y="1702"/>
                  </a:lnTo>
                  <a:lnTo>
                    <a:pt x="1407" y="1712"/>
                  </a:lnTo>
                  <a:lnTo>
                    <a:pt x="1432" y="1721"/>
                  </a:lnTo>
                  <a:lnTo>
                    <a:pt x="1457" y="1729"/>
                  </a:lnTo>
                  <a:lnTo>
                    <a:pt x="1486" y="1737"/>
                  </a:lnTo>
                  <a:lnTo>
                    <a:pt x="1514" y="1743"/>
                  </a:lnTo>
                  <a:lnTo>
                    <a:pt x="1547" y="1746"/>
                  </a:lnTo>
                  <a:lnTo>
                    <a:pt x="1580" y="1750"/>
                  </a:lnTo>
                  <a:lnTo>
                    <a:pt x="1616" y="1754"/>
                  </a:lnTo>
                  <a:lnTo>
                    <a:pt x="1601" y="1766"/>
                  </a:lnTo>
                  <a:lnTo>
                    <a:pt x="1584" y="1777"/>
                  </a:lnTo>
                  <a:lnTo>
                    <a:pt x="1564" y="1787"/>
                  </a:lnTo>
                  <a:lnTo>
                    <a:pt x="1545" y="1794"/>
                  </a:lnTo>
                  <a:lnTo>
                    <a:pt x="1524" y="1802"/>
                  </a:lnTo>
                  <a:lnTo>
                    <a:pt x="1503" y="1808"/>
                  </a:lnTo>
                  <a:lnTo>
                    <a:pt x="1480" y="1814"/>
                  </a:lnTo>
                  <a:lnTo>
                    <a:pt x="1457" y="1817"/>
                  </a:lnTo>
                  <a:lnTo>
                    <a:pt x="1434" y="1821"/>
                  </a:lnTo>
                  <a:lnTo>
                    <a:pt x="1409" y="1823"/>
                  </a:lnTo>
                  <a:lnTo>
                    <a:pt x="1384" y="1823"/>
                  </a:lnTo>
                  <a:lnTo>
                    <a:pt x="1359" y="1823"/>
                  </a:lnTo>
                  <a:lnTo>
                    <a:pt x="1309" y="1821"/>
                  </a:lnTo>
                  <a:lnTo>
                    <a:pt x="1257" y="1816"/>
                  </a:lnTo>
                  <a:lnTo>
                    <a:pt x="1207" y="1806"/>
                  </a:lnTo>
                  <a:lnTo>
                    <a:pt x="1157" y="1793"/>
                  </a:lnTo>
                  <a:lnTo>
                    <a:pt x="1109" y="1777"/>
                  </a:lnTo>
                  <a:lnTo>
                    <a:pt x="1063" y="1760"/>
                  </a:lnTo>
                  <a:lnTo>
                    <a:pt x="1021" y="1739"/>
                  </a:lnTo>
                  <a:lnTo>
                    <a:pt x="983" y="1718"/>
                  </a:lnTo>
                  <a:lnTo>
                    <a:pt x="965" y="1706"/>
                  </a:lnTo>
                  <a:lnTo>
                    <a:pt x="950" y="1693"/>
                  </a:lnTo>
                  <a:lnTo>
                    <a:pt x="935" y="1679"/>
                  </a:lnTo>
                  <a:lnTo>
                    <a:pt x="921" y="1668"/>
                  </a:lnTo>
                  <a:lnTo>
                    <a:pt x="923" y="1700"/>
                  </a:lnTo>
                  <a:lnTo>
                    <a:pt x="927" y="1733"/>
                  </a:lnTo>
                  <a:lnTo>
                    <a:pt x="933" y="1766"/>
                  </a:lnTo>
                  <a:lnTo>
                    <a:pt x="940" y="1798"/>
                  </a:lnTo>
                  <a:lnTo>
                    <a:pt x="948" y="1829"/>
                  </a:lnTo>
                  <a:lnTo>
                    <a:pt x="960" y="1860"/>
                  </a:lnTo>
                  <a:lnTo>
                    <a:pt x="971" y="1890"/>
                  </a:lnTo>
                  <a:lnTo>
                    <a:pt x="985" y="1919"/>
                  </a:lnTo>
                  <a:lnTo>
                    <a:pt x="998" y="1948"/>
                  </a:lnTo>
                  <a:lnTo>
                    <a:pt x="1015" y="1975"/>
                  </a:lnTo>
                  <a:lnTo>
                    <a:pt x="1033" y="2002"/>
                  </a:lnTo>
                  <a:lnTo>
                    <a:pt x="1052" y="2027"/>
                  </a:lnTo>
                  <a:lnTo>
                    <a:pt x="1073" y="2052"/>
                  </a:lnTo>
                  <a:lnTo>
                    <a:pt x="1096" y="2075"/>
                  </a:lnTo>
                  <a:lnTo>
                    <a:pt x="1121" y="2096"/>
                  </a:lnTo>
                  <a:lnTo>
                    <a:pt x="1146" y="2117"/>
                  </a:lnTo>
                  <a:lnTo>
                    <a:pt x="1173" y="2136"/>
                  </a:lnTo>
                  <a:lnTo>
                    <a:pt x="1202" y="2153"/>
                  </a:lnTo>
                  <a:lnTo>
                    <a:pt x="1232" y="2169"/>
                  </a:lnTo>
                  <a:lnTo>
                    <a:pt x="1265" y="2182"/>
                  </a:lnTo>
                  <a:lnTo>
                    <a:pt x="1298" y="2196"/>
                  </a:lnTo>
                  <a:lnTo>
                    <a:pt x="1334" y="2205"/>
                  </a:lnTo>
                  <a:lnTo>
                    <a:pt x="1370" y="2215"/>
                  </a:lnTo>
                  <a:lnTo>
                    <a:pt x="1409" y="2221"/>
                  </a:lnTo>
                  <a:lnTo>
                    <a:pt x="1447" y="2224"/>
                  </a:lnTo>
                  <a:lnTo>
                    <a:pt x="1490" y="2226"/>
                  </a:lnTo>
                  <a:lnTo>
                    <a:pt x="1534" y="2226"/>
                  </a:lnTo>
                  <a:lnTo>
                    <a:pt x="1578" y="2224"/>
                  </a:lnTo>
                  <a:lnTo>
                    <a:pt x="1624" y="2219"/>
                  </a:lnTo>
                  <a:lnTo>
                    <a:pt x="1672" y="2213"/>
                  </a:lnTo>
                  <a:lnTo>
                    <a:pt x="1722" y="2201"/>
                  </a:lnTo>
                  <a:lnTo>
                    <a:pt x="1772" y="2190"/>
                  </a:lnTo>
                  <a:lnTo>
                    <a:pt x="1808" y="2182"/>
                  </a:lnTo>
                  <a:lnTo>
                    <a:pt x="1839" y="2178"/>
                  </a:lnTo>
                  <a:lnTo>
                    <a:pt x="1854" y="2178"/>
                  </a:lnTo>
                  <a:lnTo>
                    <a:pt x="1870" y="2180"/>
                  </a:lnTo>
                  <a:lnTo>
                    <a:pt x="1883" y="2182"/>
                  </a:lnTo>
                  <a:lnTo>
                    <a:pt x="1897" y="2186"/>
                  </a:lnTo>
                  <a:lnTo>
                    <a:pt x="1908" y="2192"/>
                  </a:lnTo>
                  <a:lnTo>
                    <a:pt x="1920" y="2199"/>
                  </a:lnTo>
                  <a:lnTo>
                    <a:pt x="1931" y="2207"/>
                  </a:lnTo>
                  <a:lnTo>
                    <a:pt x="1941" y="2217"/>
                  </a:lnTo>
                  <a:lnTo>
                    <a:pt x="1950" y="2228"/>
                  </a:lnTo>
                  <a:lnTo>
                    <a:pt x="1960" y="2244"/>
                  </a:lnTo>
                  <a:lnTo>
                    <a:pt x="1968" y="2259"/>
                  </a:lnTo>
                  <a:lnTo>
                    <a:pt x="1975" y="2276"/>
                  </a:lnTo>
                  <a:lnTo>
                    <a:pt x="1985" y="2299"/>
                  </a:lnTo>
                  <a:lnTo>
                    <a:pt x="1996" y="2320"/>
                  </a:lnTo>
                  <a:lnTo>
                    <a:pt x="2010" y="2340"/>
                  </a:lnTo>
                  <a:lnTo>
                    <a:pt x="2025" y="2357"/>
                  </a:lnTo>
                  <a:lnTo>
                    <a:pt x="2041" y="2370"/>
                  </a:lnTo>
                  <a:lnTo>
                    <a:pt x="2058" y="2384"/>
                  </a:lnTo>
                  <a:lnTo>
                    <a:pt x="2075" y="2393"/>
                  </a:lnTo>
                  <a:lnTo>
                    <a:pt x="2094" y="2403"/>
                  </a:lnTo>
                  <a:lnTo>
                    <a:pt x="2114" y="2409"/>
                  </a:lnTo>
                  <a:lnTo>
                    <a:pt x="2133" y="2414"/>
                  </a:lnTo>
                  <a:lnTo>
                    <a:pt x="2154" y="2418"/>
                  </a:lnTo>
                  <a:lnTo>
                    <a:pt x="2175" y="2420"/>
                  </a:lnTo>
                  <a:lnTo>
                    <a:pt x="2196" y="2420"/>
                  </a:lnTo>
                  <a:lnTo>
                    <a:pt x="2217" y="2420"/>
                  </a:lnTo>
                  <a:lnTo>
                    <a:pt x="2238" y="2420"/>
                  </a:lnTo>
                  <a:lnTo>
                    <a:pt x="2259" y="2418"/>
                  </a:lnTo>
                  <a:lnTo>
                    <a:pt x="2307" y="2413"/>
                  </a:lnTo>
                  <a:lnTo>
                    <a:pt x="2354" y="2409"/>
                  </a:lnTo>
                  <a:lnTo>
                    <a:pt x="2396" y="2409"/>
                  </a:lnTo>
                  <a:lnTo>
                    <a:pt x="2438" y="2411"/>
                  </a:lnTo>
                  <a:lnTo>
                    <a:pt x="2476" y="2413"/>
                  </a:lnTo>
                  <a:lnTo>
                    <a:pt x="2515" y="2418"/>
                  </a:lnTo>
                  <a:lnTo>
                    <a:pt x="2549" y="2428"/>
                  </a:lnTo>
                  <a:lnTo>
                    <a:pt x="2584" y="2438"/>
                  </a:lnTo>
                  <a:lnTo>
                    <a:pt x="2618" y="2451"/>
                  </a:lnTo>
                  <a:lnTo>
                    <a:pt x="2649" y="2466"/>
                  </a:lnTo>
                  <a:lnTo>
                    <a:pt x="2680" y="2485"/>
                  </a:lnTo>
                  <a:lnTo>
                    <a:pt x="2711" y="2505"/>
                  </a:lnTo>
                  <a:lnTo>
                    <a:pt x="2739" y="2530"/>
                  </a:lnTo>
                  <a:lnTo>
                    <a:pt x="2768" y="2555"/>
                  </a:lnTo>
                  <a:lnTo>
                    <a:pt x="2797" y="2585"/>
                  </a:lnTo>
                  <a:lnTo>
                    <a:pt x="2826" y="2616"/>
                  </a:lnTo>
                  <a:lnTo>
                    <a:pt x="2828" y="2589"/>
                  </a:lnTo>
                  <a:lnTo>
                    <a:pt x="2830" y="2562"/>
                  </a:lnTo>
                  <a:lnTo>
                    <a:pt x="2828" y="2537"/>
                  </a:lnTo>
                  <a:lnTo>
                    <a:pt x="2828" y="2510"/>
                  </a:lnTo>
                  <a:lnTo>
                    <a:pt x="2824" y="2487"/>
                  </a:lnTo>
                  <a:lnTo>
                    <a:pt x="2820" y="2462"/>
                  </a:lnTo>
                  <a:lnTo>
                    <a:pt x="2816" y="2439"/>
                  </a:lnTo>
                  <a:lnTo>
                    <a:pt x="2809" y="2416"/>
                  </a:lnTo>
                  <a:lnTo>
                    <a:pt x="2803" y="2395"/>
                  </a:lnTo>
                  <a:lnTo>
                    <a:pt x="2795" y="2374"/>
                  </a:lnTo>
                  <a:lnTo>
                    <a:pt x="2786" y="2353"/>
                  </a:lnTo>
                  <a:lnTo>
                    <a:pt x="2776" y="2334"/>
                  </a:lnTo>
                  <a:lnTo>
                    <a:pt x="2755" y="2295"/>
                  </a:lnTo>
                  <a:lnTo>
                    <a:pt x="2732" y="2261"/>
                  </a:lnTo>
                  <a:lnTo>
                    <a:pt x="2707" y="2226"/>
                  </a:lnTo>
                  <a:lnTo>
                    <a:pt x="2680" y="2198"/>
                  </a:lnTo>
                  <a:lnTo>
                    <a:pt x="2651" y="2169"/>
                  </a:lnTo>
                  <a:lnTo>
                    <a:pt x="2622" y="2144"/>
                  </a:lnTo>
                  <a:lnTo>
                    <a:pt x="2594" y="2119"/>
                  </a:lnTo>
                  <a:lnTo>
                    <a:pt x="2567" y="2098"/>
                  </a:lnTo>
                  <a:lnTo>
                    <a:pt x="2540" y="2080"/>
                  </a:lnTo>
                  <a:lnTo>
                    <a:pt x="2513" y="2063"/>
                  </a:lnTo>
                  <a:lnTo>
                    <a:pt x="2490" y="2048"/>
                  </a:lnTo>
                  <a:lnTo>
                    <a:pt x="2471" y="2032"/>
                  </a:lnTo>
                  <a:lnTo>
                    <a:pt x="2453" y="2019"/>
                  </a:lnTo>
                  <a:lnTo>
                    <a:pt x="2438" y="2004"/>
                  </a:lnTo>
                  <a:lnTo>
                    <a:pt x="2425" y="1988"/>
                  </a:lnTo>
                  <a:lnTo>
                    <a:pt x="2413" y="1973"/>
                  </a:lnTo>
                  <a:lnTo>
                    <a:pt x="2403" y="1960"/>
                  </a:lnTo>
                  <a:lnTo>
                    <a:pt x="2396" y="1944"/>
                  </a:lnTo>
                  <a:lnTo>
                    <a:pt x="2390" y="1931"/>
                  </a:lnTo>
                  <a:lnTo>
                    <a:pt x="2384" y="1915"/>
                  </a:lnTo>
                  <a:lnTo>
                    <a:pt x="2380" y="1902"/>
                  </a:lnTo>
                  <a:lnTo>
                    <a:pt x="2377" y="1888"/>
                  </a:lnTo>
                  <a:lnTo>
                    <a:pt x="2375" y="1862"/>
                  </a:lnTo>
                  <a:lnTo>
                    <a:pt x="2373" y="1837"/>
                  </a:lnTo>
                  <a:lnTo>
                    <a:pt x="2390" y="1856"/>
                  </a:lnTo>
                  <a:lnTo>
                    <a:pt x="2407" y="1873"/>
                  </a:lnTo>
                  <a:lnTo>
                    <a:pt x="2426" y="1890"/>
                  </a:lnTo>
                  <a:lnTo>
                    <a:pt x="2446" y="1906"/>
                  </a:lnTo>
                  <a:lnTo>
                    <a:pt x="2467" y="1919"/>
                  </a:lnTo>
                  <a:lnTo>
                    <a:pt x="2486" y="1931"/>
                  </a:lnTo>
                  <a:lnTo>
                    <a:pt x="2507" y="1942"/>
                  </a:lnTo>
                  <a:lnTo>
                    <a:pt x="2528" y="1954"/>
                  </a:lnTo>
                  <a:lnTo>
                    <a:pt x="2549" y="1963"/>
                  </a:lnTo>
                  <a:lnTo>
                    <a:pt x="2572" y="1971"/>
                  </a:lnTo>
                  <a:lnTo>
                    <a:pt x="2594" y="1979"/>
                  </a:lnTo>
                  <a:lnTo>
                    <a:pt x="2617" y="1986"/>
                  </a:lnTo>
                  <a:lnTo>
                    <a:pt x="2663" y="1996"/>
                  </a:lnTo>
                  <a:lnTo>
                    <a:pt x="2709" y="2004"/>
                  </a:lnTo>
                  <a:lnTo>
                    <a:pt x="2747" y="2009"/>
                  </a:lnTo>
                  <a:lnTo>
                    <a:pt x="2786" y="2017"/>
                  </a:lnTo>
                  <a:lnTo>
                    <a:pt x="2822" y="2025"/>
                  </a:lnTo>
                  <a:lnTo>
                    <a:pt x="2858" y="2032"/>
                  </a:lnTo>
                  <a:lnTo>
                    <a:pt x="2891" y="2042"/>
                  </a:lnTo>
                  <a:lnTo>
                    <a:pt x="2924" y="2052"/>
                  </a:lnTo>
                  <a:lnTo>
                    <a:pt x="2954" y="2063"/>
                  </a:lnTo>
                  <a:lnTo>
                    <a:pt x="2983" y="2075"/>
                  </a:lnTo>
                  <a:lnTo>
                    <a:pt x="3012" y="2088"/>
                  </a:lnTo>
                  <a:lnTo>
                    <a:pt x="3037" y="2102"/>
                  </a:lnTo>
                  <a:lnTo>
                    <a:pt x="3062" y="2117"/>
                  </a:lnTo>
                  <a:lnTo>
                    <a:pt x="3085" y="2134"/>
                  </a:lnTo>
                  <a:lnTo>
                    <a:pt x="3106" y="2151"/>
                  </a:lnTo>
                  <a:lnTo>
                    <a:pt x="3125" y="2169"/>
                  </a:lnTo>
                  <a:lnTo>
                    <a:pt x="3143" y="2188"/>
                  </a:lnTo>
                  <a:lnTo>
                    <a:pt x="3160" y="2209"/>
                  </a:lnTo>
                  <a:lnTo>
                    <a:pt x="3160" y="2180"/>
                  </a:lnTo>
                  <a:lnTo>
                    <a:pt x="3160" y="2151"/>
                  </a:lnTo>
                  <a:lnTo>
                    <a:pt x="3156" y="2125"/>
                  </a:lnTo>
                  <a:lnTo>
                    <a:pt x="3152" y="2100"/>
                  </a:lnTo>
                  <a:lnTo>
                    <a:pt x="3146" y="2075"/>
                  </a:lnTo>
                  <a:lnTo>
                    <a:pt x="3139" y="2052"/>
                  </a:lnTo>
                  <a:lnTo>
                    <a:pt x="3129" y="2029"/>
                  </a:lnTo>
                  <a:lnTo>
                    <a:pt x="3120" y="2008"/>
                  </a:lnTo>
                  <a:lnTo>
                    <a:pt x="3106" y="1988"/>
                  </a:lnTo>
                  <a:lnTo>
                    <a:pt x="3095" y="1969"/>
                  </a:lnTo>
                  <a:lnTo>
                    <a:pt x="3081" y="1950"/>
                  </a:lnTo>
                  <a:lnTo>
                    <a:pt x="3066" y="1933"/>
                  </a:lnTo>
                  <a:lnTo>
                    <a:pt x="3035" y="1900"/>
                  </a:lnTo>
                  <a:lnTo>
                    <a:pt x="3004" y="1871"/>
                  </a:lnTo>
                  <a:lnTo>
                    <a:pt x="2937" y="1817"/>
                  </a:lnTo>
                  <a:lnTo>
                    <a:pt x="2876" y="1769"/>
                  </a:lnTo>
                  <a:lnTo>
                    <a:pt x="2849" y="1746"/>
                  </a:lnTo>
                  <a:lnTo>
                    <a:pt x="2828" y="1721"/>
                  </a:lnTo>
                  <a:lnTo>
                    <a:pt x="2818" y="1710"/>
                  </a:lnTo>
                  <a:lnTo>
                    <a:pt x="2810" y="1698"/>
                  </a:lnTo>
                  <a:lnTo>
                    <a:pt x="2803" y="1685"/>
                  </a:lnTo>
                  <a:lnTo>
                    <a:pt x="2799" y="1673"/>
                  </a:lnTo>
                  <a:lnTo>
                    <a:pt x="2837" y="1698"/>
                  </a:lnTo>
                  <a:lnTo>
                    <a:pt x="2876" y="1718"/>
                  </a:lnTo>
                  <a:lnTo>
                    <a:pt x="2910" y="1735"/>
                  </a:lnTo>
                  <a:lnTo>
                    <a:pt x="2947" y="1746"/>
                  </a:lnTo>
                  <a:lnTo>
                    <a:pt x="2983" y="1756"/>
                  </a:lnTo>
                  <a:lnTo>
                    <a:pt x="3020" y="1760"/>
                  </a:lnTo>
                  <a:lnTo>
                    <a:pt x="3058" y="1762"/>
                  </a:lnTo>
                  <a:lnTo>
                    <a:pt x="3098" y="1760"/>
                  </a:lnTo>
                  <a:lnTo>
                    <a:pt x="3125" y="1758"/>
                  </a:lnTo>
                  <a:lnTo>
                    <a:pt x="3156" y="1752"/>
                  </a:lnTo>
                  <a:lnTo>
                    <a:pt x="3185" y="1746"/>
                  </a:lnTo>
                  <a:lnTo>
                    <a:pt x="3216" y="1739"/>
                  </a:lnTo>
                  <a:lnTo>
                    <a:pt x="3244" y="1733"/>
                  </a:lnTo>
                  <a:lnTo>
                    <a:pt x="3275" y="1727"/>
                  </a:lnTo>
                  <a:lnTo>
                    <a:pt x="3306" y="1723"/>
                  </a:lnTo>
                  <a:lnTo>
                    <a:pt x="3337" y="1721"/>
                  </a:lnTo>
                  <a:lnTo>
                    <a:pt x="3367" y="1721"/>
                  </a:lnTo>
                  <a:lnTo>
                    <a:pt x="3396" y="1725"/>
                  </a:lnTo>
                  <a:lnTo>
                    <a:pt x="3411" y="1729"/>
                  </a:lnTo>
                  <a:lnTo>
                    <a:pt x="3427" y="1735"/>
                  </a:lnTo>
                  <a:lnTo>
                    <a:pt x="3440" y="1741"/>
                  </a:lnTo>
                  <a:lnTo>
                    <a:pt x="3456" y="1746"/>
                  </a:lnTo>
                  <a:lnTo>
                    <a:pt x="3469" y="1756"/>
                  </a:lnTo>
                  <a:lnTo>
                    <a:pt x="3484" y="1766"/>
                  </a:lnTo>
                  <a:lnTo>
                    <a:pt x="3498" y="1777"/>
                  </a:lnTo>
                  <a:lnTo>
                    <a:pt x="3511" y="1791"/>
                  </a:lnTo>
                  <a:lnTo>
                    <a:pt x="3525" y="1806"/>
                  </a:lnTo>
                  <a:lnTo>
                    <a:pt x="3538" y="1823"/>
                  </a:lnTo>
                  <a:lnTo>
                    <a:pt x="3552" y="1840"/>
                  </a:lnTo>
                  <a:lnTo>
                    <a:pt x="3563" y="1862"/>
                  </a:lnTo>
                  <a:lnTo>
                    <a:pt x="3596" y="1842"/>
                  </a:lnTo>
                  <a:lnTo>
                    <a:pt x="3630" y="1827"/>
                  </a:lnTo>
                  <a:lnTo>
                    <a:pt x="3665" y="1814"/>
                  </a:lnTo>
                  <a:lnTo>
                    <a:pt x="3699" y="1804"/>
                  </a:lnTo>
                  <a:lnTo>
                    <a:pt x="3736" y="1798"/>
                  </a:lnTo>
                  <a:lnTo>
                    <a:pt x="3772" y="1794"/>
                  </a:lnTo>
                  <a:lnTo>
                    <a:pt x="3809" y="1794"/>
                  </a:lnTo>
                  <a:lnTo>
                    <a:pt x="3843" y="1796"/>
                  </a:lnTo>
                  <a:lnTo>
                    <a:pt x="3880" y="1800"/>
                  </a:lnTo>
                  <a:lnTo>
                    <a:pt x="3916" y="1808"/>
                  </a:lnTo>
                  <a:lnTo>
                    <a:pt x="3951" y="1816"/>
                  </a:lnTo>
                  <a:lnTo>
                    <a:pt x="3986" y="1827"/>
                  </a:lnTo>
                  <a:lnTo>
                    <a:pt x="4018" y="1839"/>
                  </a:lnTo>
                  <a:lnTo>
                    <a:pt x="4051" y="1854"/>
                  </a:lnTo>
                  <a:lnTo>
                    <a:pt x="4080" y="1869"/>
                  </a:lnTo>
                  <a:lnTo>
                    <a:pt x="4110" y="1887"/>
                  </a:lnTo>
                  <a:close/>
                  <a:moveTo>
                    <a:pt x="2246" y="1449"/>
                  </a:moveTo>
                  <a:lnTo>
                    <a:pt x="1862" y="1449"/>
                  </a:lnTo>
                  <a:lnTo>
                    <a:pt x="1862" y="1063"/>
                  </a:lnTo>
                  <a:lnTo>
                    <a:pt x="2246" y="1063"/>
                  </a:lnTo>
                  <a:lnTo>
                    <a:pt x="2246" y="14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Päivämäärän paikkamerkki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8.10.2020 Ancient and Medieval Middle East seminar, University of Helsinki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669315E-5A66-CF44-AE5D-C333B2F730C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6515353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254000" y="254000"/>
            <a:ext cx="8636000" cy="5905500"/>
          </a:xfrm>
          <a:solidFill>
            <a:srgbClr val="7F7F7F"/>
          </a:solidFill>
        </p:spPr>
        <p:txBody>
          <a:bodyPr anchor="ctr"/>
          <a:lstStyle>
            <a:lvl1pPr algn="ctr">
              <a:defRPr b="0" i="0">
                <a:latin typeface="+mj-lt"/>
                <a:cs typeface="Gotham-Bold"/>
              </a:defRPr>
            </a:lvl1pPr>
          </a:lstStyle>
          <a:p>
            <a:r>
              <a:rPr lang="en-US" dirty="0"/>
              <a:t>[Click to add your own background picture]</a:t>
            </a:r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8.10.2020 Ancient and Medieval Middle East seminar, University of Helsinki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669315E-5A66-CF44-AE5D-C333B2F730C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10" name="Ryhmä 9"/>
          <p:cNvGrpSpPr/>
          <p:nvPr userDrawn="1"/>
        </p:nvGrpSpPr>
        <p:grpSpPr bwMode="black">
          <a:xfrm>
            <a:off x="252000" y="250723"/>
            <a:ext cx="1716026" cy="1608305"/>
            <a:chOff x="1311275" y="373063"/>
            <a:chExt cx="6524625" cy="6115050"/>
          </a:xfrm>
          <a:solidFill>
            <a:schemeClr val="bg1"/>
          </a:solidFill>
        </p:grpSpPr>
        <p:sp>
          <p:nvSpPr>
            <p:cNvPr id="11" name="Rectangle 5"/>
            <p:cNvSpPr>
              <a:spLocks noChangeArrowheads="1"/>
            </p:cNvSpPr>
            <p:nvPr userDrawn="1"/>
          </p:nvSpPr>
          <p:spPr bwMode="black">
            <a:xfrm>
              <a:off x="4267200" y="5875338"/>
              <a:ext cx="609600" cy="612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black">
            <a:xfrm>
              <a:off x="4267200" y="373063"/>
              <a:ext cx="609600" cy="609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7"/>
            <p:cNvSpPr>
              <a:spLocks noEditPoints="1"/>
            </p:cNvSpPr>
            <p:nvPr userDrawn="1"/>
          </p:nvSpPr>
          <p:spPr bwMode="black">
            <a:xfrm>
              <a:off x="1311275" y="1436688"/>
              <a:ext cx="6524625" cy="4152900"/>
            </a:xfrm>
            <a:custGeom>
              <a:avLst/>
              <a:gdLst>
                <a:gd name="T0" fmla="*/ 3947 w 4110"/>
                <a:gd name="T1" fmla="*/ 1670 h 2616"/>
                <a:gd name="T2" fmla="*/ 3459 w 4110"/>
                <a:gd name="T3" fmla="*/ 1403 h 2616"/>
                <a:gd name="T4" fmla="*/ 3294 w 4110"/>
                <a:gd name="T5" fmla="*/ 1199 h 2616"/>
                <a:gd name="T6" fmla="*/ 3062 w 4110"/>
                <a:gd name="T7" fmla="*/ 1048 h 2616"/>
                <a:gd name="T8" fmla="*/ 2897 w 4110"/>
                <a:gd name="T9" fmla="*/ 789 h 2616"/>
                <a:gd name="T10" fmla="*/ 2734 w 4110"/>
                <a:gd name="T11" fmla="*/ 314 h 2616"/>
                <a:gd name="T12" fmla="*/ 2417 w 4110"/>
                <a:gd name="T13" fmla="*/ 63 h 2616"/>
                <a:gd name="T14" fmla="*/ 2077 w 4110"/>
                <a:gd name="T15" fmla="*/ 19 h 2616"/>
                <a:gd name="T16" fmla="*/ 2204 w 4110"/>
                <a:gd name="T17" fmla="*/ 197 h 2616"/>
                <a:gd name="T18" fmla="*/ 2175 w 4110"/>
                <a:gd name="T19" fmla="*/ 357 h 2616"/>
                <a:gd name="T20" fmla="*/ 2041 w 4110"/>
                <a:gd name="T21" fmla="*/ 433 h 2616"/>
                <a:gd name="T22" fmla="*/ 1818 w 4110"/>
                <a:gd name="T23" fmla="*/ 362 h 2616"/>
                <a:gd name="T24" fmla="*/ 1518 w 4110"/>
                <a:gd name="T25" fmla="*/ 159 h 2616"/>
                <a:gd name="T26" fmla="*/ 1213 w 4110"/>
                <a:gd name="T27" fmla="*/ 130 h 2616"/>
                <a:gd name="T28" fmla="*/ 1198 w 4110"/>
                <a:gd name="T29" fmla="*/ 209 h 2616"/>
                <a:gd name="T30" fmla="*/ 1401 w 4110"/>
                <a:gd name="T31" fmla="*/ 481 h 2616"/>
                <a:gd name="T32" fmla="*/ 1555 w 4110"/>
                <a:gd name="T33" fmla="*/ 708 h 2616"/>
                <a:gd name="T34" fmla="*/ 1672 w 4110"/>
                <a:gd name="T35" fmla="*/ 796 h 2616"/>
                <a:gd name="T36" fmla="*/ 1405 w 4110"/>
                <a:gd name="T37" fmla="*/ 787 h 2616"/>
                <a:gd name="T38" fmla="*/ 1102 w 4110"/>
                <a:gd name="T39" fmla="*/ 558 h 2616"/>
                <a:gd name="T40" fmla="*/ 821 w 4110"/>
                <a:gd name="T41" fmla="*/ 395 h 2616"/>
                <a:gd name="T42" fmla="*/ 531 w 4110"/>
                <a:gd name="T43" fmla="*/ 426 h 2616"/>
                <a:gd name="T44" fmla="*/ 748 w 4110"/>
                <a:gd name="T45" fmla="*/ 537 h 2616"/>
                <a:gd name="T46" fmla="*/ 762 w 4110"/>
                <a:gd name="T47" fmla="*/ 704 h 2616"/>
                <a:gd name="T48" fmla="*/ 608 w 4110"/>
                <a:gd name="T49" fmla="*/ 689 h 2616"/>
                <a:gd name="T50" fmla="*/ 387 w 4110"/>
                <a:gd name="T51" fmla="*/ 529 h 2616"/>
                <a:gd name="T52" fmla="*/ 103 w 4110"/>
                <a:gd name="T53" fmla="*/ 499 h 2616"/>
                <a:gd name="T54" fmla="*/ 157 w 4110"/>
                <a:gd name="T55" fmla="*/ 597 h 2616"/>
                <a:gd name="T56" fmla="*/ 397 w 4110"/>
                <a:gd name="T57" fmla="*/ 913 h 2616"/>
                <a:gd name="T58" fmla="*/ 578 w 4110"/>
                <a:gd name="T59" fmla="*/ 1190 h 2616"/>
                <a:gd name="T60" fmla="*/ 954 w 4110"/>
                <a:gd name="T61" fmla="*/ 1253 h 2616"/>
                <a:gd name="T62" fmla="*/ 1184 w 4110"/>
                <a:gd name="T63" fmla="*/ 1316 h 2616"/>
                <a:gd name="T64" fmla="*/ 1250 w 4110"/>
                <a:gd name="T65" fmla="*/ 1526 h 2616"/>
                <a:gd name="T66" fmla="*/ 1365 w 4110"/>
                <a:gd name="T67" fmla="*/ 1691 h 2616"/>
                <a:gd name="T68" fmla="*/ 1601 w 4110"/>
                <a:gd name="T69" fmla="*/ 1766 h 2616"/>
                <a:gd name="T70" fmla="*/ 1384 w 4110"/>
                <a:gd name="T71" fmla="*/ 1823 h 2616"/>
                <a:gd name="T72" fmla="*/ 965 w 4110"/>
                <a:gd name="T73" fmla="*/ 1706 h 2616"/>
                <a:gd name="T74" fmla="*/ 971 w 4110"/>
                <a:gd name="T75" fmla="*/ 1890 h 2616"/>
                <a:gd name="T76" fmla="*/ 1173 w 4110"/>
                <a:gd name="T77" fmla="*/ 2136 h 2616"/>
                <a:gd name="T78" fmla="*/ 1534 w 4110"/>
                <a:gd name="T79" fmla="*/ 2226 h 2616"/>
                <a:gd name="T80" fmla="*/ 1883 w 4110"/>
                <a:gd name="T81" fmla="*/ 2182 h 2616"/>
                <a:gd name="T82" fmla="*/ 1985 w 4110"/>
                <a:gd name="T83" fmla="*/ 2299 h 2616"/>
                <a:gd name="T84" fmla="*/ 2154 w 4110"/>
                <a:gd name="T85" fmla="*/ 2418 h 2616"/>
                <a:gd name="T86" fmla="*/ 2476 w 4110"/>
                <a:gd name="T87" fmla="*/ 2413 h 2616"/>
                <a:gd name="T88" fmla="*/ 2797 w 4110"/>
                <a:gd name="T89" fmla="*/ 2585 h 2616"/>
                <a:gd name="T90" fmla="*/ 2803 w 4110"/>
                <a:gd name="T91" fmla="*/ 2395 h 2616"/>
                <a:gd name="T92" fmla="*/ 2594 w 4110"/>
                <a:gd name="T93" fmla="*/ 2119 h 2616"/>
                <a:gd name="T94" fmla="*/ 2403 w 4110"/>
                <a:gd name="T95" fmla="*/ 1960 h 2616"/>
                <a:gd name="T96" fmla="*/ 2426 w 4110"/>
                <a:gd name="T97" fmla="*/ 1890 h 2616"/>
                <a:gd name="T98" fmla="*/ 2663 w 4110"/>
                <a:gd name="T99" fmla="*/ 1996 h 2616"/>
                <a:gd name="T100" fmla="*/ 3012 w 4110"/>
                <a:gd name="T101" fmla="*/ 2088 h 2616"/>
                <a:gd name="T102" fmla="*/ 3156 w 4110"/>
                <a:gd name="T103" fmla="*/ 2125 h 2616"/>
                <a:gd name="T104" fmla="*/ 3035 w 4110"/>
                <a:gd name="T105" fmla="*/ 1900 h 2616"/>
                <a:gd name="T106" fmla="*/ 2837 w 4110"/>
                <a:gd name="T107" fmla="*/ 1698 h 2616"/>
                <a:gd name="T108" fmla="*/ 3185 w 4110"/>
                <a:gd name="T109" fmla="*/ 1746 h 2616"/>
                <a:gd name="T110" fmla="*/ 3440 w 4110"/>
                <a:gd name="T111" fmla="*/ 1741 h 2616"/>
                <a:gd name="T112" fmla="*/ 3596 w 4110"/>
                <a:gd name="T113" fmla="*/ 1842 h 2616"/>
                <a:gd name="T114" fmla="*/ 3951 w 4110"/>
                <a:gd name="T115" fmla="*/ 1816 h 2616"/>
                <a:gd name="T116" fmla="*/ 2246 w 4110"/>
                <a:gd name="T117" fmla="*/ 1449 h 2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110" h="2616">
                  <a:moveTo>
                    <a:pt x="4110" y="1887"/>
                  </a:moveTo>
                  <a:lnTo>
                    <a:pt x="4095" y="1858"/>
                  </a:lnTo>
                  <a:lnTo>
                    <a:pt x="4080" y="1829"/>
                  </a:lnTo>
                  <a:lnTo>
                    <a:pt x="4062" y="1802"/>
                  </a:lnTo>
                  <a:lnTo>
                    <a:pt x="4045" y="1777"/>
                  </a:lnTo>
                  <a:lnTo>
                    <a:pt x="4028" y="1754"/>
                  </a:lnTo>
                  <a:lnTo>
                    <a:pt x="4009" y="1731"/>
                  </a:lnTo>
                  <a:lnTo>
                    <a:pt x="3989" y="1710"/>
                  </a:lnTo>
                  <a:lnTo>
                    <a:pt x="3968" y="1689"/>
                  </a:lnTo>
                  <a:lnTo>
                    <a:pt x="3947" y="1670"/>
                  </a:lnTo>
                  <a:lnTo>
                    <a:pt x="3926" y="1652"/>
                  </a:lnTo>
                  <a:lnTo>
                    <a:pt x="3903" y="1635"/>
                  </a:lnTo>
                  <a:lnTo>
                    <a:pt x="3882" y="1618"/>
                  </a:lnTo>
                  <a:lnTo>
                    <a:pt x="3834" y="1589"/>
                  </a:lnTo>
                  <a:lnTo>
                    <a:pt x="3788" y="1560"/>
                  </a:lnTo>
                  <a:lnTo>
                    <a:pt x="3690" y="1512"/>
                  </a:lnTo>
                  <a:lnTo>
                    <a:pt x="3594" y="1468"/>
                  </a:lnTo>
                  <a:lnTo>
                    <a:pt x="3548" y="1447"/>
                  </a:lnTo>
                  <a:lnTo>
                    <a:pt x="3504" y="1426"/>
                  </a:lnTo>
                  <a:lnTo>
                    <a:pt x="3459" y="1403"/>
                  </a:lnTo>
                  <a:lnTo>
                    <a:pt x="3419" y="1378"/>
                  </a:lnTo>
                  <a:lnTo>
                    <a:pt x="3402" y="1364"/>
                  </a:lnTo>
                  <a:lnTo>
                    <a:pt x="3385" y="1351"/>
                  </a:lnTo>
                  <a:lnTo>
                    <a:pt x="3369" y="1336"/>
                  </a:lnTo>
                  <a:lnTo>
                    <a:pt x="3356" y="1318"/>
                  </a:lnTo>
                  <a:lnTo>
                    <a:pt x="3342" y="1299"/>
                  </a:lnTo>
                  <a:lnTo>
                    <a:pt x="3331" y="1282"/>
                  </a:lnTo>
                  <a:lnTo>
                    <a:pt x="3319" y="1263"/>
                  </a:lnTo>
                  <a:lnTo>
                    <a:pt x="3310" y="1242"/>
                  </a:lnTo>
                  <a:lnTo>
                    <a:pt x="3294" y="1199"/>
                  </a:lnTo>
                  <a:lnTo>
                    <a:pt x="3281" y="1157"/>
                  </a:lnTo>
                  <a:lnTo>
                    <a:pt x="3271" y="1115"/>
                  </a:lnTo>
                  <a:lnTo>
                    <a:pt x="3264" y="1073"/>
                  </a:lnTo>
                  <a:lnTo>
                    <a:pt x="3223" y="1076"/>
                  </a:lnTo>
                  <a:lnTo>
                    <a:pt x="3179" y="1076"/>
                  </a:lnTo>
                  <a:lnTo>
                    <a:pt x="3156" y="1075"/>
                  </a:lnTo>
                  <a:lnTo>
                    <a:pt x="3133" y="1071"/>
                  </a:lnTo>
                  <a:lnTo>
                    <a:pt x="3110" y="1065"/>
                  </a:lnTo>
                  <a:lnTo>
                    <a:pt x="3087" y="1057"/>
                  </a:lnTo>
                  <a:lnTo>
                    <a:pt x="3062" y="1048"/>
                  </a:lnTo>
                  <a:lnTo>
                    <a:pt x="3039" y="1034"/>
                  </a:lnTo>
                  <a:lnTo>
                    <a:pt x="3018" y="1019"/>
                  </a:lnTo>
                  <a:lnTo>
                    <a:pt x="2997" y="1000"/>
                  </a:lnTo>
                  <a:lnTo>
                    <a:pt x="2976" y="979"/>
                  </a:lnTo>
                  <a:lnTo>
                    <a:pt x="2956" y="952"/>
                  </a:lnTo>
                  <a:lnTo>
                    <a:pt x="2939" y="921"/>
                  </a:lnTo>
                  <a:lnTo>
                    <a:pt x="2924" y="886"/>
                  </a:lnTo>
                  <a:lnTo>
                    <a:pt x="2912" y="856"/>
                  </a:lnTo>
                  <a:lnTo>
                    <a:pt x="2905" y="823"/>
                  </a:lnTo>
                  <a:lnTo>
                    <a:pt x="2897" y="789"/>
                  </a:lnTo>
                  <a:lnTo>
                    <a:pt x="2889" y="752"/>
                  </a:lnTo>
                  <a:lnTo>
                    <a:pt x="2874" y="675"/>
                  </a:lnTo>
                  <a:lnTo>
                    <a:pt x="2857" y="593"/>
                  </a:lnTo>
                  <a:lnTo>
                    <a:pt x="2845" y="550"/>
                  </a:lnTo>
                  <a:lnTo>
                    <a:pt x="2834" y="508"/>
                  </a:lnTo>
                  <a:lnTo>
                    <a:pt x="2816" y="464"/>
                  </a:lnTo>
                  <a:lnTo>
                    <a:pt x="2797" y="422"/>
                  </a:lnTo>
                  <a:lnTo>
                    <a:pt x="2776" y="378"/>
                  </a:lnTo>
                  <a:lnTo>
                    <a:pt x="2749" y="335"/>
                  </a:lnTo>
                  <a:lnTo>
                    <a:pt x="2734" y="314"/>
                  </a:lnTo>
                  <a:lnTo>
                    <a:pt x="2718" y="293"/>
                  </a:lnTo>
                  <a:lnTo>
                    <a:pt x="2701" y="272"/>
                  </a:lnTo>
                  <a:lnTo>
                    <a:pt x="2682" y="251"/>
                  </a:lnTo>
                  <a:lnTo>
                    <a:pt x="2647" y="216"/>
                  </a:lnTo>
                  <a:lnTo>
                    <a:pt x="2611" y="184"/>
                  </a:lnTo>
                  <a:lnTo>
                    <a:pt x="2572" y="153"/>
                  </a:lnTo>
                  <a:lnTo>
                    <a:pt x="2534" y="126"/>
                  </a:lnTo>
                  <a:lnTo>
                    <a:pt x="2496" y="101"/>
                  </a:lnTo>
                  <a:lnTo>
                    <a:pt x="2457" y="80"/>
                  </a:lnTo>
                  <a:lnTo>
                    <a:pt x="2417" y="63"/>
                  </a:lnTo>
                  <a:lnTo>
                    <a:pt x="2377" y="46"/>
                  </a:lnTo>
                  <a:lnTo>
                    <a:pt x="2336" y="32"/>
                  </a:lnTo>
                  <a:lnTo>
                    <a:pt x="2296" y="21"/>
                  </a:lnTo>
                  <a:lnTo>
                    <a:pt x="2256" y="13"/>
                  </a:lnTo>
                  <a:lnTo>
                    <a:pt x="2215" y="5"/>
                  </a:lnTo>
                  <a:lnTo>
                    <a:pt x="2175" y="1"/>
                  </a:lnTo>
                  <a:lnTo>
                    <a:pt x="2135" y="0"/>
                  </a:lnTo>
                  <a:lnTo>
                    <a:pt x="2094" y="0"/>
                  </a:lnTo>
                  <a:lnTo>
                    <a:pt x="2054" y="1"/>
                  </a:lnTo>
                  <a:lnTo>
                    <a:pt x="2077" y="19"/>
                  </a:lnTo>
                  <a:lnTo>
                    <a:pt x="2098" y="34"/>
                  </a:lnTo>
                  <a:lnTo>
                    <a:pt x="2117" y="51"/>
                  </a:lnTo>
                  <a:lnTo>
                    <a:pt x="2135" y="71"/>
                  </a:lnTo>
                  <a:lnTo>
                    <a:pt x="2150" y="88"/>
                  </a:lnTo>
                  <a:lnTo>
                    <a:pt x="2163" y="105"/>
                  </a:lnTo>
                  <a:lnTo>
                    <a:pt x="2175" y="124"/>
                  </a:lnTo>
                  <a:lnTo>
                    <a:pt x="2185" y="142"/>
                  </a:lnTo>
                  <a:lnTo>
                    <a:pt x="2192" y="161"/>
                  </a:lnTo>
                  <a:lnTo>
                    <a:pt x="2200" y="178"/>
                  </a:lnTo>
                  <a:lnTo>
                    <a:pt x="2204" y="197"/>
                  </a:lnTo>
                  <a:lnTo>
                    <a:pt x="2208" y="215"/>
                  </a:lnTo>
                  <a:lnTo>
                    <a:pt x="2210" y="232"/>
                  </a:lnTo>
                  <a:lnTo>
                    <a:pt x="2210" y="249"/>
                  </a:lnTo>
                  <a:lnTo>
                    <a:pt x="2208" y="266"/>
                  </a:lnTo>
                  <a:lnTo>
                    <a:pt x="2206" y="284"/>
                  </a:lnTo>
                  <a:lnTo>
                    <a:pt x="2202" y="299"/>
                  </a:lnTo>
                  <a:lnTo>
                    <a:pt x="2198" y="314"/>
                  </a:lnTo>
                  <a:lnTo>
                    <a:pt x="2190" y="330"/>
                  </a:lnTo>
                  <a:lnTo>
                    <a:pt x="2183" y="343"/>
                  </a:lnTo>
                  <a:lnTo>
                    <a:pt x="2175" y="357"/>
                  </a:lnTo>
                  <a:lnTo>
                    <a:pt x="2165" y="370"/>
                  </a:lnTo>
                  <a:lnTo>
                    <a:pt x="2156" y="382"/>
                  </a:lnTo>
                  <a:lnTo>
                    <a:pt x="2144" y="391"/>
                  </a:lnTo>
                  <a:lnTo>
                    <a:pt x="2131" y="401"/>
                  </a:lnTo>
                  <a:lnTo>
                    <a:pt x="2117" y="410"/>
                  </a:lnTo>
                  <a:lnTo>
                    <a:pt x="2104" y="418"/>
                  </a:lnTo>
                  <a:lnTo>
                    <a:pt x="2089" y="424"/>
                  </a:lnTo>
                  <a:lnTo>
                    <a:pt x="2073" y="428"/>
                  </a:lnTo>
                  <a:lnTo>
                    <a:pt x="2058" y="431"/>
                  </a:lnTo>
                  <a:lnTo>
                    <a:pt x="2041" y="433"/>
                  </a:lnTo>
                  <a:lnTo>
                    <a:pt x="2023" y="435"/>
                  </a:lnTo>
                  <a:lnTo>
                    <a:pt x="1998" y="433"/>
                  </a:lnTo>
                  <a:lnTo>
                    <a:pt x="1975" y="431"/>
                  </a:lnTo>
                  <a:lnTo>
                    <a:pt x="1954" y="428"/>
                  </a:lnTo>
                  <a:lnTo>
                    <a:pt x="1933" y="422"/>
                  </a:lnTo>
                  <a:lnTo>
                    <a:pt x="1912" y="414"/>
                  </a:lnTo>
                  <a:lnTo>
                    <a:pt x="1893" y="407"/>
                  </a:lnTo>
                  <a:lnTo>
                    <a:pt x="1874" y="397"/>
                  </a:lnTo>
                  <a:lnTo>
                    <a:pt x="1854" y="385"/>
                  </a:lnTo>
                  <a:lnTo>
                    <a:pt x="1818" y="362"/>
                  </a:lnTo>
                  <a:lnTo>
                    <a:pt x="1781" y="335"/>
                  </a:lnTo>
                  <a:lnTo>
                    <a:pt x="1747" y="307"/>
                  </a:lnTo>
                  <a:lnTo>
                    <a:pt x="1710" y="278"/>
                  </a:lnTo>
                  <a:lnTo>
                    <a:pt x="1672" y="247"/>
                  </a:lnTo>
                  <a:lnTo>
                    <a:pt x="1632" y="220"/>
                  </a:lnTo>
                  <a:lnTo>
                    <a:pt x="1610" y="207"/>
                  </a:lnTo>
                  <a:lnTo>
                    <a:pt x="1589" y="193"/>
                  </a:lnTo>
                  <a:lnTo>
                    <a:pt x="1566" y="180"/>
                  </a:lnTo>
                  <a:lnTo>
                    <a:pt x="1543" y="168"/>
                  </a:lnTo>
                  <a:lnTo>
                    <a:pt x="1518" y="159"/>
                  </a:lnTo>
                  <a:lnTo>
                    <a:pt x="1491" y="149"/>
                  </a:lnTo>
                  <a:lnTo>
                    <a:pt x="1465" y="142"/>
                  </a:lnTo>
                  <a:lnTo>
                    <a:pt x="1436" y="134"/>
                  </a:lnTo>
                  <a:lnTo>
                    <a:pt x="1405" y="128"/>
                  </a:lnTo>
                  <a:lnTo>
                    <a:pt x="1374" y="124"/>
                  </a:lnTo>
                  <a:lnTo>
                    <a:pt x="1342" y="120"/>
                  </a:lnTo>
                  <a:lnTo>
                    <a:pt x="1305" y="120"/>
                  </a:lnTo>
                  <a:lnTo>
                    <a:pt x="1273" y="120"/>
                  </a:lnTo>
                  <a:lnTo>
                    <a:pt x="1242" y="124"/>
                  </a:lnTo>
                  <a:lnTo>
                    <a:pt x="1213" y="130"/>
                  </a:lnTo>
                  <a:lnTo>
                    <a:pt x="1184" y="138"/>
                  </a:lnTo>
                  <a:lnTo>
                    <a:pt x="1159" y="147"/>
                  </a:lnTo>
                  <a:lnTo>
                    <a:pt x="1134" y="157"/>
                  </a:lnTo>
                  <a:lnTo>
                    <a:pt x="1113" y="168"/>
                  </a:lnTo>
                  <a:lnTo>
                    <a:pt x="1092" y="180"/>
                  </a:lnTo>
                  <a:lnTo>
                    <a:pt x="1113" y="182"/>
                  </a:lnTo>
                  <a:lnTo>
                    <a:pt x="1130" y="186"/>
                  </a:lnTo>
                  <a:lnTo>
                    <a:pt x="1150" y="192"/>
                  </a:lnTo>
                  <a:lnTo>
                    <a:pt x="1167" y="195"/>
                  </a:lnTo>
                  <a:lnTo>
                    <a:pt x="1198" y="209"/>
                  </a:lnTo>
                  <a:lnTo>
                    <a:pt x="1226" y="224"/>
                  </a:lnTo>
                  <a:lnTo>
                    <a:pt x="1251" y="243"/>
                  </a:lnTo>
                  <a:lnTo>
                    <a:pt x="1274" y="264"/>
                  </a:lnTo>
                  <a:lnTo>
                    <a:pt x="1296" y="286"/>
                  </a:lnTo>
                  <a:lnTo>
                    <a:pt x="1315" y="311"/>
                  </a:lnTo>
                  <a:lnTo>
                    <a:pt x="1332" y="337"/>
                  </a:lnTo>
                  <a:lnTo>
                    <a:pt x="1347" y="364"/>
                  </a:lnTo>
                  <a:lnTo>
                    <a:pt x="1363" y="391"/>
                  </a:lnTo>
                  <a:lnTo>
                    <a:pt x="1376" y="422"/>
                  </a:lnTo>
                  <a:lnTo>
                    <a:pt x="1401" y="481"/>
                  </a:lnTo>
                  <a:lnTo>
                    <a:pt x="1426" y="541"/>
                  </a:lnTo>
                  <a:lnTo>
                    <a:pt x="1436" y="564"/>
                  </a:lnTo>
                  <a:lnTo>
                    <a:pt x="1447" y="585"/>
                  </a:lnTo>
                  <a:lnTo>
                    <a:pt x="1461" y="606"/>
                  </a:lnTo>
                  <a:lnTo>
                    <a:pt x="1474" y="625"/>
                  </a:lnTo>
                  <a:lnTo>
                    <a:pt x="1488" y="645"/>
                  </a:lnTo>
                  <a:lnTo>
                    <a:pt x="1503" y="662"/>
                  </a:lnTo>
                  <a:lnTo>
                    <a:pt x="1520" y="677"/>
                  </a:lnTo>
                  <a:lnTo>
                    <a:pt x="1538" y="693"/>
                  </a:lnTo>
                  <a:lnTo>
                    <a:pt x="1555" y="708"/>
                  </a:lnTo>
                  <a:lnTo>
                    <a:pt x="1576" y="721"/>
                  </a:lnTo>
                  <a:lnTo>
                    <a:pt x="1595" y="733"/>
                  </a:lnTo>
                  <a:lnTo>
                    <a:pt x="1616" y="744"/>
                  </a:lnTo>
                  <a:lnTo>
                    <a:pt x="1639" y="754"/>
                  </a:lnTo>
                  <a:lnTo>
                    <a:pt x="1662" y="764"/>
                  </a:lnTo>
                  <a:lnTo>
                    <a:pt x="1687" y="771"/>
                  </a:lnTo>
                  <a:lnTo>
                    <a:pt x="1714" y="779"/>
                  </a:lnTo>
                  <a:lnTo>
                    <a:pt x="1703" y="785"/>
                  </a:lnTo>
                  <a:lnTo>
                    <a:pt x="1687" y="790"/>
                  </a:lnTo>
                  <a:lnTo>
                    <a:pt x="1672" y="796"/>
                  </a:lnTo>
                  <a:lnTo>
                    <a:pt x="1651" y="802"/>
                  </a:lnTo>
                  <a:lnTo>
                    <a:pt x="1630" y="806"/>
                  </a:lnTo>
                  <a:lnTo>
                    <a:pt x="1605" y="810"/>
                  </a:lnTo>
                  <a:lnTo>
                    <a:pt x="1578" y="812"/>
                  </a:lnTo>
                  <a:lnTo>
                    <a:pt x="1551" y="812"/>
                  </a:lnTo>
                  <a:lnTo>
                    <a:pt x="1518" y="812"/>
                  </a:lnTo>
                  <a:lnTo>
                    <a:pt x="1490" y="808"/>
                  </a:lnTo>
                  <a:lnTo>
                    <a:pt x="1461" y="802"/>
                  </a:lnTo>
                  <a:lnTo>
                    <a:pt x="1432" y="796"/>
                  </a:lnTo>
                  <a:lnTo>
                    <a:pt x="1405" y="787"/>
                  </a:lnTo>
                  <a:lnTo>
                    <a:pt x="1378" y="777"/>
                  </a:lnTo>
                  <a:lnTo>
                    <a:pt x="1353" y="765"/>
                  </a:lnTo>
                  <a:lnTo>
                    <a:pt x="1328" y="752"/>
                  </a:lnTo>
                  <a:lnTo>
                    <a:pt x="1303" y="737"/>
                  </a:lnTo>
                  <a:lnTo>
                    <a:pt x="1280" y="721"/>
                  </a:lnTo>
                  <a:lnTo>
                    <a:pt x="1257" y="702"/>
                  </a:lnTo>
                  <a:lnTo>
                    <a:pt x="1234" y="685"/>
                  </a:lnTo>
                  <a:lnTo>
                    <a:pt x="1188" y="643"/>
                  </a:lnTo>
                  <a:lnTo>
                    <a:pt x="1142" y="598"/>
                  </a:lnTo>
                  <a:lnTo>
                    <a:pt x="1102" y="558"/>
                  </a:lnTo>
                  <a:lnTo>
                    <a:pt x="1059" y="518"/>
                  </a:lnTo>
                  <a:lnTo>
                    <a:pt x="1036" y="501"/>
                  </a:lnTo>
                  <a:lnTo>
                    <a:pt x="1013" y="483"/>
                  </a:lnTo>
                  <a:lnTo>
                    <a:pt x="990" y="466"/>
                  </a:lnTo>
                  <a:lnTo>
                    <a:pt x="965" y="451"/>
                  </a:lnTo>
                  <a:lnTo>
                    <a:pt x="938" y="435"/>
                  </a:lnTo>
                  <a:lnTo>
                    <a:pt x="912" y="424"/>
                  </a:lnTo>
                  <a:lnTo>
                    <a:pt x="883" y="412"/>
                  </a:lnTo>
                  <a:lnTo>
                    <a:pt x="854" y="403"/>
                  </a:lnTo>
                  <a:lnTo>
                    <a:pt x="821" y="395"/>
                  </a:lnTo>
                  <a:lnTo>
                    <a:pt x="789" y="389"/>
                  </a:lnTo>
                  <a:lnTo>
                    <a:pt x="754" y="385"/>
                  </a:lnTo>
                  <a:lnTo>
                    <a:pt x="718" y="385"/>
                  </a:lnTo>
                  <a:lnTo>
                    <a:pt x="683" y="385"/>
                  </a:lnTo>
                  <a:lnTo>
                    <a:pt x="649" y="389"/>
                  </a:lnTo>
                  <a:lnTo>
                    <a:pt x="620" y="395"/>
                  </a:lnTo>
                  <a:lnTo>
                    <a:pt x="591" y="403"/>
                  </a:lnTo>
                  <a:lnTo>
                    <a:pt x="568" y="410"/>
                  </a:lnTo>
                  <a:lnTo>
                    <a:pt x="547" y="418"/>
                  </a:lnTo>
                  <a:lnTo>
                    <a:pt x="531" y="426"/>
                  </a:lnTo>
                  <a:lnTo>
                    <a:pt x="520" y="433"/>
                  </a:lnTo>
                  <a:lnTo>
                    <a:pt x="562" y="441"/>
                  </a:lnTo>
                  <a:lnTo>
                    <a:pt x="608" y="455"/>
                  </a:lnTo>
                  <a:lnTo>
                    <a:pt x="631" y="464"/>
                  </a:lnTo>
                  <a:lnTo>
                    <a:pt x="652" y="474"/>
                  </a:lnTo>
                  <a:lnTo>
                    <a:pt x="675" y="483"/>
                  </a:lnTo>
                  <a:lnTo>
                    <a:pt x="695" y="495"/>
                  </a:lnTo>
                  <a:lnTo>
                    <a:pt x="716" y="508"/>
                  </a:lnTo>
                  <a:lnTo>
                    <a:pt x="733" y="522"/>
                  </a:lnTo>
                  <a:lnTo>
                    <a:pt x="748" y="537"/>
                  </a:lnTo>
                  <a:lnTo>
                    <a:pt x="764" y="554"/>
                  </a:lnTo>
                  <a:lnTo>
                    <a:pt x="773" y="572"/>
                  </a:lnTo>
                  <a:lnTo>
                    <a:pt x="783" y="591"/>
                  </a:lnTo>
                  <a:lnTo>
                    <a:pt x="789" y="610"/>
                  </a:lnTo>
                  <a:lnTo>
                    <a:pt x="791" y="631"/>
                  </a:lnTo>
                  <a:lnTo>
                    <a:pt x="789" y="648"/>
                  </a:lnTo>
                  <a:lnTo>
                    <a:pt x="785" y="666"/>
                  </a:lnTo>
                  <a:lnTo>
                    <a:pt x="779" y="679"/>
                  </a:lnTo>
                  <a:lnTo>
                    <a:pt x="771" y="693"/>
                  </a:lnTo>
                  <a:lnTo>
                    <a:pt x="762" y="704"/>
                  </a:lnTo>
                  <a:lnTo>
                    <a:pt x="750" y="714"/>
                  </a:lnTo>
                  <a:lnTo>
                    <a:pt x="739" y="719"/>
                  </a:lnTo>
                  <a:lnTo>
                    <a:pt x="723" y="725"/>
                  </a:lnTo>
                  <a:lnTo>
                    <a:pt x="710" y="727"/>
                  </a:lnTo>
                  <a:lnTo>
                    <a:pt x="693" y="727"/>
                  </a:lnTo>
                  <a:lnTo>
                    <a:pt x="677" y="725"/>
                  </a:lnTo>
                  <a:lnTo>
                    <a:pt x="660" y="721"/>
                  </a:lnTo>
                  <a:lnTo>
                    <a:pt x="643" y="714"/>
                  </a:lnTo>
                  <a:lnTo>
                    <a:pt x="626" y="702"/>
                  </a:lnTo>
                  <a:lnTo>
                    <a:pt x="608" y="689"/>
                  </a:lnTo>
                  <a:lnTo>
                    <a:pt x="591" y="673"/>
                  </a:lnTo>
                  <a:lnTo>
                    <a:pt x="572" y="654"/>
                  </a:lnTo>
                  <a:lnTo>
                    <a:pt x="553" y="635"/>
                  </a:lnTo>
                  <a:lnTo>
                    <a:pt x="531" y="618"/>
                  </a:lnTo>
                  <a:lnTo>
                    <a:pt x="508" y="600"/>
                  </a:lnTo>
                  <a:lnTo>
                    <a:pt x="485" y="583"/>
                  </a:lnTo>
                  <a:lnTo>
                    <a:pt x="462" y="568"/>
                  </a:lnTo>
                  <a:lnTo>
                    <a:pt x="439" y="554"/>
                  </a:lnTo>
                  <a:lnTo>
                    <a:pt x="414" y="541"/>
                  </a:lnTo>
                  <a:lnTo>
                    <a:pt x="387" y="529"/>
                  </a:lnTo>
                  <a:lnTo>
                    <a:pt x="361" y="520"/>
                  </a:lnTo>
                  <a:lnTo>
                    <a:pt x="334" y="510"/>
                  </a:lnTo>
                  <a:lnTo>
                    <a:pt x="307" y="503"/>
                  </a:lnTo>
                  <a:lnTo>
                    <a:pt x="278" y="497"/>
                  </a:lnTo>
                  <a:lnTo>
                    <a:pt x="249" y="491"/>
                  </a:lnTo>
                  <a:lnTo>
                    <a:pt x="220" y="489"/>
                  </a:lnTo>
                  <a:lnTo>
                    <a:pt x="192" y="489"/>
                  </a:lnTo>
                  <a:lnTo>
                    <a:pt x="161" y="489"/>
                  </a:lnTo>
                  <a:lnTo>
                    <a:pt x="132" y="493"/>
                  </a:lnTo>
                  <a:lnTo>
                    <a:pt x="103" y="499"/>
                  </a:lnTo>
                  <a:lnTo>
                    <a:pt x="78" y="504"/>
                  </a:lnTo>
                  <a:lnTo>
                    <a:pt x="53" y="514"/>
                  </a:lnTo>
                  <a:lnTo>
                    <a:pt x="32" y="524"/>
                  </a:lnTo>
                  <a:lnTo>
                    <a:pt x="13" y="535"/>
                  </a:lnTo>
                  <a:lnTo>
                    <a:pt x="0" y="547"/>
                  </a:lnTo>
                  <a:lnTo>
                    <a:pt x="34" y="550"/>
                  </a:lnTo>
                  <a:lnTo>
                    <a:pt x="67" y="558"/>
                  </a:lnTo>
                  <a:lnTo>
                    <a:pt x="98" y="570"/>
                  </a:lnTo>
                  <a:lnTo>
                    <a:pt x="128" y="581"/>
                  </a:lnTo>
                  <a:lnTo>
                    <a:pt x="157" y="597"/>
                  </a:lnTo>
                  <a:lnTo>
                    <a:pt x="184" y="616"/>
                  </a:lnTo>
                  <a:lnTo>
                    <a:pt x="211" y="637"/>
                  </a:lnTo>
                  <a:lnTo>
                    <a:pt x="236" y="660"/>
                  </a:lnTo>
                  <a:lnTo>
                    <a:pt x="261" y="687"/>
                  </a:lnTo>
                  <a:lnTo>
                    <a:pt x="284" y="718"/>
                  </a:lnTo>
                  <a:lnTo>
                    <a:pt x="307" y="750"/>
                  </a:lnTo>
                  <a:lnTo>
                    <a:pt x="330" y="785"/>
                  </a:lnTo>
                  <a:lnTo>
                    <a:pt x="353" y="825"/>
                  </a:lnTo>
                  <a:lnTo>
                    <a:pt x="374" y="867"/>
                  </a:lnTo>
                  <a:lnTo>
                    <a:pt x="397" y="913"/>
                  </a:lnTo>
                  <a:lnTo>
                    <a:pt x="418" y="961"/>
                  </a:lnTo>
                  <a:lnTo>
                    <a:pt x="432" y="990"/>
                  </a:lnTo>
                  <a:lnTo>
                    <a:pt x="445" y="1019"/>
                  </a:lnTo>
                  <a:lnTo>
                    <a:pt x="460" y="1046"/>
                  </a:lnTo>
                  <a:lnTo>
                    <a:pt x="476" y="1073"/>
                  </a:lnTo>
                  <a:lnTo>
                    <a:pt x="493" y="1100"/>
                  </a:lnTo>
                  <a:lnTo>
                    <a:pt x="512" y="1124"/>
                  </a:lnTo>
                  <a:lnTo>
                    <a:pt x="531" y="1148"/>
                  </a:lnTo>
                  <a:lnTo>
                    <a:pt x="554" y="1169"/>
                  </a:lnTo>
                  <a:lnTo>
                    <a:pt x="578" y="1190"/>
                  </a:lnTo>
                  <a:lnTo>
                    <a:pt x="604" y="1207"/>
                  </a:lnTo>
                  <a:lnTo>
                    <a:pt x="633" y="1222"/>
                  </a:lnTo>
                  <a:lnTo>
                    <a:pt x="664" y="1236"/>
                  </a:lnTo>
                  <a:lnTo>
                    <a:pt x="698" y="1247"/>
                  </a:lnTo>
                  <a:lnTo>
                    <a:pt x="735" y="1255"/>
                  </a:lnTo>
                  <a:lnTo>
                    <a:pt x="775" y="1261"/>
                  </a:lnTo>
                  <a:lnTo>
                    <a:pt x="818" y="1263"/>
                  </a:lnTo>
                  <a:lnTo>
                    <a:pt x="860" y="1263"/>
                  </a:lnTo>
                  <a:lnTo>
                    <a:pt x="906" y="1257"/>
                  </a:lnTo>
                  <a:lnTo>
                    <a:pt x="954" y="1253"/>
                  </a:lnTo>
                  <a:lnTo>
                    <a:pt x="1000" y="1249"/>
                  </a:lnTo>
                  <a:lnTo>
                    <a:pt x="1025" y="1249"/>
                  </a:lnTo>
                  <a:lnTo>
                    <a:pt x="1048" y="1251"/>
                  </a:lnTo>
                  <a:lnTo>
                    <a:pt x="1071" y="1253"/>
                  </a:lnTo>
                  <a:lnTo>
                    <a:pt x="1092" y="1257"/>
                  </a:lnTo>
                  <a:lnTo>
                    <a:pt x="1113" y="1265"/>
                  </a:lnTo>
                  <a:lnTo>
                    <a:pt x="1134" y="1274"/>
                  </a:lnTo>
                  <a:lnTo>
                    <a:pt x="1154" y="1286"/>
                  </a:lnTo>
                  <a:lnTo>
                    <a:pt x="1171" y="1299"/>
                  </a:lnTo>
                  <a:lnTo>
                    <a:pt x="1184" y="1316"/>
                  </a:lnTo>
                  <a:lnTo>
                    <a:pt x="1198" y="1332"/>
                  </a:lnTo>
                  <a:lnTo>
                    <a:pt x="1207" y="1349"/>
                  </a:lnTo>
                  <a:lnTo>
                    <a:pt x="1215" y="1366"/>
                  </a:lnTo>
                  <a:lnTo>
                    <a:pt x="1223" y="1384"/>
                  </a:lnTo>
                  <a:lnTo>
                    <a:pt x="1228" y="1401"/>
                  </a:lnTo>
                  <a:lnTo>
                    <a:pt x="1232" y="1418"/>
                  </a:lnTo>
                  <a:lnTo>
                    <a:pt x="1236" y="1435"/>
                  </a:lnTo>
                  <a:lnTo>
                    <a:pt x="1242" y="1472"/>
                  </a:lnTo>
                  <a:lnTo>
                    <a:pt x="1248" y="1508"/>
                  </a:lnTo>
                  <a:lnTo>
                    <a:pt x="1250" y="1526"/>
                  </a:lnTo>
                  <a:lnTo>
                    <a:pt x="1255" y="1543"/>
                  </a:lnTo>
                  <a:lnTo>
                    <a:pt x="1259" y="1560"/>
                  </a:lnTo>
                  <a:lnTo>
                    <a:pt x="1267" y="1578"/>
                  </a:lnTo>
                  <a:lnTo>
                    <a:pt x="1276" y="1597"/>
                  </a:lnTo>
                  <a:lnTo>
                    <a:pt x="1288" y="1616"/>
                  </a:lnTo>
                  <a:lnTo>
                    <a:pt x="1299" y="1633"/>
                  </a:lnTo>
                  <a:lnTo>
                    <a:pt x="1313" y="1649"/>
                  </a:lnTo>
                  <a:lnTo>
                    <a:pt x="1328" y="1664"/>
                  </a:lnTo>
                  <a:lnTo>
                    <a:pt x="1346" y="1677"/>
                  </a:lnTo>
                  <a:lnTo>
                    <a:pt x="1365" y="1691"/>
                  </a:lnTo>
                  <a:lnTo>
                    <a:pt x="1386" y="1702"/>
                  </a:lnTo>
                  <a:lnTo>
                    <a:pt x="1407" y="1712"/>
                  </a:lnTo>
                  <a:lnTo>
                    <a:pt x="1432" y="1721"/>
                  </a:lnTo>
                  <a:lnTo>
                    <a:pt x="1457" y="1729"/>
                  </a:lnTo>
                  <a:lnTo>
                    <a:pt x="1486" y="1737"/>
                  </a:lnTo>
                  <a:lnTo>
                    <a:pt x="1514" y="1743"/>
                  </a:lnTo>
                  <a:lnTo>
                    <a:pt x="1547" y="1746"/>
                  </a:lnTo>
                  <a:lnTo>
                    <a:pt x="1580" y="1750"/>
                  </a:lnTo>
                  <a:lnTo>
                    <a:pt x="1616" y="1754"/>
                  </a:lnTo>
                  <a:lnTo>
                    <a:pt x="1601" y="1766"/>
                  </a:lnTo>
                  <a:lnTo>
                    <a:pt x="1584" y="1777"/>
                  </a:lnTo>
                  <a:lnTo>
                    <a:pt x="1564" y="1787"/>
                  </a:lnTo>
                  <a:lnTo>
                    <a:pt x="1545" y="1794"/>
                  </a:lnTo>
                  <a:lnTo>
                    <a:pt x="1524" y="1802"/>
                  </a:lnTo>
                  <a:lnTo>
                    <a:pt x="1503" y="1808"/>
                  </a:lnTo>
                  <a:lnTo>
                    <a:pt x="1480" y="1814"/>
                  </a:lnTo>
                  <a:lnTo>
                    <a:pt x="1457" y="1817"/>
                  </a:lnTo>
                  <a:lnTo>
                    <a:pt x="1434" y="1821"/>
                  </a:lnTo>
                  <a:lnTo>
                    <a:pt x="1409" y="1823"/>
                  </a:lnTo>
                  <a:lnTo>
                    <a:pt x="1384" y="1823"/>
                  </a:lnTo>
                  <a:lnTo>
                    <a:pt x="1359" y="1823"/>
                  </a:lnTo>
                  <a:lnTo>
                    <a:pt x="1309" y="1821"/>
                  </a:lnTo>
                  <a:lnTo>
                    <a:pt x="1257" y="1816"/>
                  </a:lnTo>
                  <a:lnTo>
                    <a:pt x="1207" y="1806"/>
                  </a:lnTo>
                  <a:lnTo>
                    <a:pt x="1157" y="1793"/>
                  </a:lnTo>
                  <a:lnTo>
                    <a:pt x="1109" y="1777"/>
                  </a:lnTo>
                  <a:lnTo>
                    <a:pt x="1063" y="1760"/>
                  </a:lnTo>
                  <a:lnTo>
                    <a:pt x="1021" y="1739"/>
                  </a:lnTo>
                  <a:lnTo>
                    <a:pt x="983" y="1718"/>
                  </a:lnTo>
                  <a:lnTo>
                    <a:pt x="965" y="1706"/>
                  </a:lnTo>
                  <a:lnTo>
                    <a:pt x="950" y="1693"/>
                  </a:lnTo>
                  <a:lnTo>
                    <a:pt x="935" y="1679"/>
                  </a:lnTo>
                  <a:lnTo>
                    <a:pt x="921" y="1668"/>
                  </a:lnTo>
                  <a:lnTo>
                    <a:pt x="923" y="1700"/>
                  </a:lnTo>
                  <a:lnTo>
                    <a:pt x="927" y="1733"/>
                  </a:lnTo>
                  <a:lnTo>
                    <a:pt x="933" y="1766"/>
                  </a:lnTo>
                  <a:lnTo>
                    <a:pt x="940" y="1798"/>
                  </a:lnTo>
                  <a:lnTo>
                    <a:pt x="948" y="1829"/>
                  </a:lnTo>
                  <a:lnTo>
                    <a:pt x="960" y="1860"/>
                  </a:lnTo>
                  <a:lnTo>
                    <a:pt x="971" y="1890"/>
                  </a:lnTo>
                  <a:lnTo>
                    <a:pt x="985" y="1919"/>
                  </a:lnTo>
                  <a:lnTo>
                    <a:pt x="998" y="1948"/>
                  </a:lnTo>
                  <a:lnTo>
                    <a:pt x="1015" y="1975"/>
                  </a:lnTo>
                  <a:lnTo>
                    <a:pt x="1033" y="2002"/>
                  </a:lnTo>
                  <a:lnTo>
                    <a:pt x="1052" y="2027"/>
                  </a:lnTo>
                  <a:lnTo>
                    <a:pt x="1073" y="2052"/>
                  </a:lnTo>
                  <a:lnTo>
                    <a:pt x="1096" y="2075"/>
                  </a:lnTo>
                  <a:lnTo>
                    <a:pt x="1121" y="2096"/>
                  </a:lnTo>
                  <a:lnTo>
                    <a:pt x="1146" y="2117"/>
                  </a:lnTo>
                  <a:lnTo>
                    <a:pt x="1173" y="2136"/>
                  </a:lnTo>
                  <a:lnTo>
                    <a:pt x="1202" y="2153"/>
                  </a:lnTo>
                  <a:lnTo>
                    <a:pt x="1232" y="2169"/>
                  </a:lnTo>
                  <a:lnTo>
                    <a:pt x="1265" y="2182"/>
                  </a:lnTo>
                  <a:lnTo>
                    <a:pt x="1298" y="2196"/>
                  </a:lnTo>
                  <a:lnTo>
                    <a:pt x="1334" y="2205"/>
                  </a:lnTo>
                  <a:lnTo>
                    <a:pt x="1370" y="2215"/>
                  </a:lnTo>
                  <a:lnTo>
                    <a:pt x="1409" y="2221"/>
                  </a:lnTo>
                  <a:lnTo>
                    <a:pt x="1447" y="2224"/>
                  </a:lnTo>
                  <a:lnTo>
                    <a:pt x="1490" y="2226"/>
                  </a:lnTo>
                  <a:lnTo>
                    <a:pt x="1534" y="2226"/>
                  </a:lnTo>
                  <a:lnTo>
                    <a:pt x="1578" y="2224"/>
                  </a:lnTo>
                  <a:lnTo>
                    <a:pt x="1624" y="2219"/>
                  </a:lnTo>
                  <a:lnTo>
                    <a:pt x="1672" y="2213"/>
                  </a:lnTo>
                  <a:lnTo>
                    <a:pt x="1722" y="2201"/>
                  </a:lnTo>
                  <a:lnTo>
                    <a:pt x="1772" y="2190"/>
                  </a:lnTo>
                  <a:lnTo>
                    <a:pt x="1808" y="2182"/>
                  </a:lnTo>
                  <a:lnTo>
                    <a:pt x="1839" y="2178"/>
                  </a:lnTo>
                  <a:lnTo>
                    <a:pt x="1854" y="2178"/>
                  </a:lnTo>
                  <a:lnTo>
                    <a:pt x="1870" y="2180"/>
                  </a:lnTo>
                  <a:lnTo>
                    <a:pt x="1883" y="2182"/>
                  </a:lnTo>
                  <a:lnTo>
                    <a:pt x="1897" y="2186"/>
                  </a:lnTo>
                  <a:lnTo>
                    <a:pt x="1908" y="2192"/>
                  </a:lnTo>
                  <a:lnTo>
                    <a:pt x="1920" y="2199"/>
                  </a:lnTo>
                  <a:lnTo>
                    <a:pt x="1931" y="2207"/>
                  </a:lnTo>
                  <a:lnTo>
                    <a:pt x="1941" y="2217"/>
                  </a:lnTo>
                  <a:lnTo>
                    <a:pt x="1950" y="2228"/>
                  </a:lnTo>
                  <a:lnTo>
                    <a:pt x="1960" y="2244"/>
                  </a:lnTo>
                  <a:lnTo>
                    <a:pt x="1968" y="2259"/>
                  </a:lnTo>
                  <a:lnTo>
                    <a:pt x="1975" y="2276"/>
                  </a:lnTo>
                  <a:lnTo>
                    <a:pt x="1985" y="2299"/>
                  </a:lnTo>
                  <a:lnTo>
                    <a:pt x="1996" y="2320"/>
                  </a:lnTo>
                  <a:lnTo>
                    <a:pt x="2010" y="2340"/>
                  </a:lnTo>
                  <a:lnTo>
                    <a:pt x="2025" y="2357"/>
                  </a:lnTo>
                  <a:lnTo>
                    <a:pt x="2041" y="2370"/>
                  </a:lnTo>
                  <a:lnTo>
                    <a:pt x="2058" y="2384"/>
                  </a:lnTo>
                  <a:lnTo>
                    <a:pt x="2075" y="2393"/>
                  </a:lnTo>
                  <a:lnTo>
                    <a:pt x="2094" y="2403"/>
                  </a:lnTo>
                  <a:lnTo>
                    <a:pt x="2114" y="2409"/>
                  </a:lnTo>
                  <a:lnTo>
                    <a:pt x="2133" y="2414"/>
                  </a:lnTo>
                  <a:lnTo>
                    <a:pt x="2154" y="2418"/>
                  </a:lnTo>
                  <a:lnTo>
                    <a:pt x="2175" y="2420"/>
                  </a:lnTo>
                  <a:lnTo>
                    <a:pt x="2196" y="2420"/>
                  </a:lnTo>
                  <a:lnTo>
                    <a:pt x="2217" y="2420"/>
                  </a:lnTo>
                  <a:lnTo>
                    <a:pt x="2238" y="2420"/>
                  </a:lnTo>
                  <a:lnTo>
                    <a:pt x="2259" y="2418"/>
                  </a:lnTo>
                  <a:lnTo>
                    <a:pt x="2307" y="2413"/>
                  </a:lnTo>
                  <a:lnTo>
                    <a:pt x="2354" y="2409"/>
                  </a:lnTo>
                  <a:lnTo>
                    <a:pt x="2396" y="2409"/>
                  </a:lnTo>
                  <a:lnTo>
                    <a:pt x="2438" y="2411"/>
                  </a:lnTo>
                  <a:lnTo>
                    <a:pt x="2476" y="2413"/>
                  </a:lnTo>
                  <a:lnTo>
                    <a:pt x="2515" y="2418"/>
                  </a:lnTo>
                  <a:lnTo>
                    <a:pt x="2549" y="2428"/>
                  </a:lnTo>
                  <a:lnTo>
                    <a:pt x="2584" y="2438"/>
                  </a:lnTo>
                  <a:lnTo>
                    <a:pt x="2618" y="2451"/>
                  </a:lnTo>
                  <a:lnTo>
                    <a:pt x="2649" y="2466"/>
                  </a:lnTo>
                  <a:lnTo>
                    <a:pt x="2680" y="2485"/>
                  </a:lnTo>
                  <a:lnTo>
                    <a:pt x="2711" y="2505"/>
                  </a:lnTo>
                  <a:lnTo>
                    <a:pt x="2739" y="2530"/>
                  </a:lnTo>
                  <a:lnTo>
                    <a:pt x="2768" y="2555"/>
                  </a:lnTo>
                  <a:lnTo>
                    <a:pt x="2797" y="2585"/>
                  </a:lnTo>
                  <a:lnTo>
                    <a:pt x="2826" y="2616"/>
                  </a:lnTo>
                  <a:lnTo>
                    <a:pt x="2828" y="2589"/>
                  </a:lnTo>
                  <a:lnTo>
                    <a:pt x="2830" y="2562"/>
                  </a:lnTo>
                  <a:lnTo>
                    <a:pt x="2828" y="2537"/>
                  </a:lnTo>
                  <a:lnTo>
                    <a:pt x="2828" y="2510"/>
                  </a:lnTo>
                  <a:lnTo>
                    <a:pt x="2824" y="2487"/>
                  </a:lnTo>
                  <a:lnTo>
                    <a:pt x="2820" y="2462"/>
                  </a:lnTo>
                  <a:lnTo>
                    <a:pt x="2816" y="2439"/>
                  </a:lnTo>
                  <a:lnTo>
                    <a:pt x="2809" y="2416"/>
                  </a:lnTo>
                  <a:lnTo>
                    <a:pt x="2803" y="2395"/>
                  </a:lnTo>
                  <a:lnTo>
                    <a:pt x="2795" y="2374"/>
                  </a:lnTo>
                  <a:lnTo>
                    <a:pt x="2786" y="2353"/>
                  </a:lnTo>
                  <a:lnTo>
                    <a:pt x="2776" y="2334"/>
                  </a:lnTo>
                  <a:lnTo>
                    <a:pt x="2755" y="2295"/>
                  </a:lnTo>
                  <a:lnTo>
                    <a:pt x="2732" y="2261"/>
                  </a:lnTo>
                  <a:lnTo>
                    <a:pt x="2707" y="2226"/>
                  </a:lnTo>
                  <a:lnTo>
                    <a:pt x="2680" y="2198"/>
                  </a:lnTo>
                  <a:lnTo>
                    <a:pt x="2651" y="2169"/>
                  </a:lnTo>
                  <a:lnTo>
                    <a:pt x="2622" y="2144"/>
                  </a:lnTo>
                  <a:lnTo>
                    <a:pt x="2594" y="2119"/>
                  </a:lnTo>
                  <a:lnTo>
                    <a:pt x="2567" y="2098"/>
                  </a:lnTo>
                  <a:lnTo>
                    <a:pt x="2540" y="2080"/>
                  </a:lnTo>
                  <a:lnTo>
                    <a:pt x="2513" y="2063"/>
                  </a:lnTo>
                  <a:lnTo>
                    <a:pt x="2490" y="2048"/>
                  </a:lnTo>
                  <a:lnTo>
                    <a:pt x="2471" y="2032"/>
                  </a:lnTo>
                  <a:lnTo>
                    <a:pt x="2453" y="2019"/>
                  </a:lnTo>
                  <a:lnTo>
                    <a:pt x="2438" y="2004"/>
                  </a:lnTo>
                  <a:lnTo>
                    <a:pt x="2425" y="1988"/>
                  </a:lnTo>
                  <a:lnTo>
                    <a:pt x="2413" y="1973"/>
                  </a:lnTo>
                  <a:lnTo>
                    <a:pt x="2403" y="1960"/>
                  </a:lnTo>
                  <a:lnTo>
                    <a:pt x="2396" y="1944"/>
                  </a:lnTo>
                  <a:lnTo>
                    <a:pt x="2390" y="1931"/>
                  </a:lnTo>
                  <a:lnTo>
                    <a:pt x="2384" y="1915"/>
                  </a:lnTo>
                  <a:lnTo>
                    <a:pt x="2380" y="1902"/>
                  </a:lnTo>
                  <a:lnTo>
                    <a:pt x="2377" y="1888"/>
                  </a:lnTo>
                  <a:lnTo>
                    <a:pt x="2375" y="1862"/>
                  </a:lnTo>
                  <a:lnTo>
                    <a:pt x="2373" y="1837"/>
                  </a:lnTo>
                  <a:lnTo>
                    <a:pt x="2390" y="1856"/>
                  </a:lnTo>
                  <a:lnTo>
                    <a:pt x="2407" y="1873"/>
                  </a:lnTo>
                  <a:lnTo>
                    <a:pt x="2426" y="1890"/>
                  </a:lnTo>
                  <a:lnTo>
                    <a:pt x="2446" y="1906"/>
                  </a:lnTo>
                  <a:lnTo>
                    <a:pt x="2467" y="1919"/>
                  </a:lnTo>
                  <a:lnTo>
                    <a:pt x="2486" y="1931"/>
                  </a:lnTo>
                  <a:lnTo>
                    <a:pt x="2507" y="1942"/>
                  </a:lnTo>
                  <a:lnTo>
                    <a:pt x="2528" y="1954"/>
                  </a:lnTo>
                  <a:lnTo>
                    <a:pt x="2549" y="1963"/>
                  </a:lnTo>
                  <a:lnTo>
                    <a:pt x="2572" y="1971"/>
                  </a:lnTo>
                  <a:lnTo>
                    <a:pt x="2594" y="1979"/>
                  </a:lnTo>
                  <a:lnTo>
                    <a:pt x="2617" y="1986"/>
                  </a:lnTo>
                  <a:lnTo>
                    <a:pt x="2663" y="1996"/>
                  </a:lnTo>
                  <a:lnTo>
                    <a:pt x="2709" y="2004"/>
                  </a:lnTo>
                  <a:lnTo>
                    <a:pt x="2747" y="2009"/>
                  </a:lnTo>
                  <a:lnTo>
                    <a:pt x="2786" y="2017"/>
                  </a:lnTo>
                  <a:lnTo>
                    <a:pt x="2822" y="2025"/>
                  </a:lnTo>
                  <a:lnTo>
                    <a:pt x="2858" y="2032"/>
                  </a:lnTo>
                  <a:lnTo>
                    <a:pt x="2891" y="2042"/>
                  </a:lnTo>
                  <a:lnTo>
                    <a:pt x="2924" y="2052"/>
                  </a:lnTo>
                  <a:lnTo>
                    <a:pt x="2954" y="2063"/>
                  </a:lnTo>
                  <a:lnTo>
                    <a:pt x="2983" y="2075"/>
                  </a:lnTo>
                  <a:lnTo>
                    <a:pt x="3012" y="2088"/>
                  </a:lnTo>
                  <a:lnTo>
                    <a:pt x="3037" y="2102"/>
                  </a:lnTo>
                  <a:lnTo>
                    <a:pt x="3062" y="2117"/>
                  </a:lnTo>
                  <a:lnTo>
                    <a:pt x="3085" y="2134"/>
                  </a:lnTo>
                  <a:lnTo>
                    <a:pt x="3106" y="2151"/>
                  </a:lnTo>
                  <a:lnTo>
                    <a:pt x="3125" y="2169"/>
                  </a:lnTo>
                  <a:lnTo>
                    <a:pt x="3143" y="2188"/>
                  </a:lnTo>
                  <a:lnTo>
                    <a:pt x="3160" y="2209"/>
                  </a:lnTo>
                  <a:lnTo>
                    <a:pt x="3160" y="2180"/>
                  </a:lnTo>
                  <a:lnTo>
                    <a:pt x="3160" y="2151"/>
                  </a:lnTo>
                  <a:lnTo>
                    <a:pt x="3156" y="2125"/>
                  </a:lnTo>
                  <a:lnTo>
                    <a:pt x="3152" y="2100"/>
                  </a:lnTo>
                  <a:lnTo>
                    <a:pt x="3146" y="2075"/>
                  </a:lnTo>
                  <a:lnTo>
                    <a:pt x="3139" y="2052"/>
                  </a:lnTo>
                  <a:lnTo>
                    <a:pt x="3129" y="2029"/>
                  </a:lnTo>
                  <a:lnTo>
                    <a:pt x="3120" y="2008"/>
                  </a:lnTo>
                  <a:lnTo>
                    <a:pt x="3106" y="1988"/>
                  </a:lnTo>
                  <a:lnTo>
                    <a:pt x="3095" y="1969"/>
                  </a:lnTo>
                  <a:lnTo>
                    <a:pt x="3081" y="1950"/>
                  </a:lnTo>
                  <a:lnTo>
                    <a:pt x="3066" y="1933"/>
                  </a:lnTo>
                  <a:lnTo>
                    <a:pt x="3035" y="1900"/>
                  </a:lnTo>
                  <a:lnTo>
                    <a:pt x="3004" y="1871"/>
                  </a:lnTo>
                  <a:lnTo>
                    <a:pt x="2937" y="1817"/>
                  </a:lnTo>
                  <a:lnTo>
                    <a:pt x="2876" y="1769"/>
                  </a:lnTo>
                  <a:lnTo>
                    <a:pt x="2849" y="1746"/>
                  </a:lnTo>
                  <a:lnTo>
                    <a:pt x="2828" y="1721"/>
                  </a:lnTo>
                  <a:lnTo>
                    <a:pt x="2818" y="1710"/>
                  </a:lnTo>
                  <a:lnTo>
                    <a:pt x="2810" y="1698"/>
                  </a:lnTo>
                  <a:lnTo>
                    <a:pt x="2803" y="1685"/>
                  </a:lnTo>
                  <a:lnTo>
                    <a:pt x="2799" y="1673"/>
                  </a:lnTo>
                  <a:lnTo>
                    <a:pt x="2837" y="1698"/>
                  </a:lnTo>
                  <a:lnTo>
                    <a:pt x="2876" y="1718"/>
                  </a:lnTo>
                  <a:lnTo>
                    <a:pt x="2910" y="1735"/>
                  </a:lnTo>
                  <a:lnTo>
                    <a:pt x="2947" y="1746"/>
                  </a:lnTo>
                  <a:lnTo>
                    <a:pt x="2983" y="1756"/>
                  </a:lnTo>
                  <a:lnTo>
                    <a:pt x="3020" y="1760"/>
                  </a:lnTo>
                  <a:lnTo>
                    <a:pt x="3058" y="1762"/>
                  </a:lnTo>
                  <a:lnTo>
                    <a:pt x="3098" y="1760"/>
                  </a:lnTo>
                  <a:lnTo>
                    <a:pt x="3125" y="1758"/>
                  </a:lnTo>
                  <a:lnTo>
                    <a:pt x="3156" y="1752"/>
                  </a:lnTo>
                  <a:lnTo>
                    <a:pt x="3185" y="1746"/>
                  </a:lnTo>
                  <a:lnTo>
                    <a:pt x="3216" y="1739"/>
                  </a:lnTo>
                  <a:lnTo>
                    <a:pt x="3244" y="1733"/>
                  </a:lnTo>
                  <a:lnTo>
                    <a:pt x="3275" y="1727"/>
                  </a:lnTo>
                  <a:lnTo>
                    <a:pt x="3306" y="1723"/>
                  </a:lnTo>
                  <a:lnTo>
                    <a:pt x="3337" y="1721"/>
                  </a:lnTo>
                  <a:lnTo>
                    <a:pt x="3367" y="1721"/>
                  </a:lnTo>
                  <a:lnTo>
                    <a:pt x="3396" y="1725"/>
                  </a:lnTo>
                  <a:lnTo>
                    <a:pt x="3411" y="1729"/>
                  </a:lnTo>
                  <a:lnTo>
                    <a:pt x="3427" y="1735"/>
                  </a:lnTo>
                  <a:lnTo>
                    <a:pt x="3440" y="1741"/>
                  </a:lnTo>
                  <a:lnTo>
                    <a:pt x="3456" y="1746"/>
                  </a:lnTo>
                  <a:lnTo>
                    <a:pt x="3469" y="1756"/>
                  </a:lnTo>
                  <a:lnTo>
                    <a:pt x="3484" y="1766"/>
                  </a:lnTo>
                  <a:lnTo>
                    <a:pt x="3498" y="1777"/>
                  </a:lnTo>
                  <a:lnTo>
                    <a:pt x="3511" y="1791"/>
                  </a:lnTo>
                  <a:lnTo>
                    <a:pt x="3525" y="1806"/>
                  </a:lnTo>
                  <a:lnTo>
                    <a:pt x="3538" y="1823"/>
                  </a:lnTo>
                  <a:lnTo>
                    <a:pt x="3552" y="1840"/>
                  </a:lnTo>
                  <a:lnTo>
                    <a:pt x="3563" y="1862"/>
                  </a:lnTo>
                  <a:lnTo>
                    <a:pt x="3596" y="1842"/>
                  </a:lnTo>
                  <a:lnTo>
                    <a:pt x="3630" y="1827"/>
                  </a:lnTo>
                  <a:lnTo>
                    <a:pt x="3665" y="1814"/>
                  </a:lnTo>
                  <a:lnTo>
                    <a:pt x="3699" y="1804"/>
                  </a:lnTo>
                  <a:lnTo>
                    <a:pt x="3736" y="1798"/>
                  </a:lnTo>
                  <a:lnTo>
                    <a:pt x="3772" y="1794"/>
                  </a:lnTo>
                  <a:lnTo>
                    <a:pt x="3809" y="1794"/>
                  </a:lnTo>
                  <a:lnTo>
                    <a:pt x="3843" y="1796"/>
                  </a:lnTo>
                  <a:lnTo>
                    <a:pt x="3880" y="1800"/>
                  </a:lnTo>
                  <a:lnTo>
                    <a:pt x="3916" y="1808"/>
                  </a:lnTo>
                  <a:lnTo>
                    <a:pt x="3951" y="1816"/>
                  </a:lnTo>
                  <a:lnTo>
                    <a:pt x="3986" y="1827"/>
                  </a:lnTo>
                  <a:lnTo>
                    <a:pt x="4018" y="1839"/>
                  </a:lnTo>
                  <a:lnTo>
                    <a:pt x="4051" y="1854"/>
                  </a:lnTo>
                  <a:lnTo>
                    <a:pt x="4080" y="1869"/>
                  </a:lnTo>
                  <a:lnTo>
                    <a:pt x="4110" y="1887"/>
                  </a:lnTo>
                  <a:close/>
                  <a:moveTo>
                    <a:pt x="2246" y="1449"/>
                  </a:moveTo>
                  <a:lnTo>
                    <a:pt x="1862" y="1449"/>
                  </a:lnTo>
                  <a:lnTo>
                    <a:pt x="1862" y="1063"/>
                  </a:lnTo>
                  <a:lnTo>
                    <a:pt x="2246" y="1063"/>
                  </a:lnTo>
                  <a:lnTo>
                    <a:pt x="2246" y="14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5" name="Title Placeholder 1"/>
          <p:cNvSpPr>
            <a:spLocks noGrp="1"/>
          </p:cNvSpPr>
          <p:nvPr>
            <p:ph type="ctrTitle" hasCustomPrompt="1"/>
          </p:nvPr>
        </p:nvSpPr>
        <p:spPr>
          <a:xfrm>
            <a:off x="685800" y="2708920"/>
            <a:ext cx="7772400" cy="1296144"/>
          </a:xfrm>
        </p:spPr>
        <p:txBody>
          <a:bodyPr anchor="ctr" anchorCtr="0"/>
          <a:lstStyle>
            <a:lvl1pPr algn="ctr">
              <a:lnSpc>
                <a:spcPct val="70000"/>
              </a:lnSpc>
              <a:defRPr sz="3600">
                <a:latin typeface="+mj-lt"/>
                <a:ea typeface="ＭＳ Ｐゴシック" charset="0"/>
                <a:cs typeface="Gotham Narrow Bold"/>
              </a:defRPr>
            </a:lvl1pPr>
          </a:lstStyle>
          <a:p>
            <a:pPr lvl="0"/>
            <a:r>
              <a:rPr lang="fi-FI" noProof="0" dirty="0"/>
              <a:t>[</a:t>
            </a:r>
            <a:r>
              <a:rPr lang="fi-FI" noProof="0" dirty="0" err="1"/>
              <a:t>Subheading</a:t>
            </a:r>
            <a:r>
              <a:rPr lang="fi-FI" noProof="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826595822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539552" y="1916832"/>
            <a:ext cx="439248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>
              <a:defRPr sz="3000"/>
            </a:lvl1pPr>
          </a:lstStyle>
          <a:p>
            <a:pPr lvl="0"/>
            <a:r>
              <a:rPr lang="fi-FI" dirty="0"/>
              <a:t>CLICK TO ADD TITLE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" hasCustomPrompt="1"/>
          </p:nvPr>
        </p:nvSpPr>
        <p:spPr bwMode="auto">
          <a:xfrm>
            <a:off x="467544" y="2996952"/>
            <a:ext cx="4464496" cy="3162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342900" indent="-250825">
              <a:lnSpc>
                <a:spcPct val="80000"/>
              </a:lnSpc>
              <a:buClr>
                <a:schemeClr val="tx1"/>
              </a:buClr>
              <a:buFont typeface="Arial"/>
              <a:buChar char="•"/>
              <a:defRPr>
                <a:latin typeface="+mn-lt"/>
                <a:cs typeface="Gotham Narrow Book"/>
              </a:defRPr>
            </a:lvl1pPr>
            <a:lvl2pPr marL="725488" indent="-342900">
              <a:lnSpc>
                <a:spcPct val="80000"/>
              </a:lnSpc>
              <a:buFont typeface="Arial"/>
              <a:buChar char="•"/>
              <a:defRPr>
                <a:latin typeface="+mn-lt"/>
                <a:cs typeface="Gotham Narrow Book"/>
              </a:defRPr>
            </a:lvl2pPr>
            <a:lvl3pPr>
              <a:lnSpc>
                <a:spcPct val="80000"/>
              </a:lnSpc>
              <a:defRPr>
                <a:latin typeface="+mn-lt"/>
                <a:cs typeface="Gotham Narrow Book"/>
              </a:defRPr>
            </a:lvl3pPr>
            <a:lvl4pPr>
              <a:lnSpc>
                <a:spcPct val="80000"/>
              </a:lnSpc>
              <a:defRPr>
                <a:latin typeface="+mn-lt"/>
                <a:cs typeface="Gotham Narrow Book"/>
              </a:defRPr>
            </a:lvl4pPr>
            <a:lvl5pPr>
              <a:lnSpc>
                <a:spcPct val="80000"/>
              </a:lnSpc>
              <a:defRPr>
                <a:latin typeface="+mn-lt"/>
                <a:cs typeface="Gotham Narrow Book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add</a:t>
            </a:r>
            <a:r>
              <a:rPr lang="fi-FI" noProof="0" dirty="0"/>
              <a:t> </a:t>
            </a:r>
            <a:r>
              <a:rPr lang="fi-FI" noProof="0" dirty="0" err="1"/>
              <a:t>text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en-US" noProof="0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5080000" y="254000"/>
            <a:ext cx="3810000" cy="5905500"/>
          </a:xfrm>
          <a:solidFill>
            <a:srgbClr val="7F7F7F"/>
          </a:solidFill>
        </p:spPr>
        <p:txBody>
          <a:bodyPr anchor="ctr"/>
          <a:lstStyle>
            <a:lvl1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chemeClr val="accent1"/>
              </a:buClr>
              <a:buSzPct val="100000"/>
              <a:buFontTx/>
              <a:buNone/>
              <a:tabLst/>
              <a:defRPr b="0" i="0">
                <a:latin typeface="+mn-lt"/>
                <a:cs typeface="Gotham-Bold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grpSp>
        <p:nvGrpSpPr>
          <p:cNvPr id="16" name="Ryhmä 15"/>
          <p:cNvGrpSpPr/>
          <p:nvPr userDrawn="1"/>
        </p:nvGrpSpPr>
        <p:grpSpPr bwMode="black">
          <a:xfrm>
            <a:off x="252000" y="250723"/>
            <a:ext cx="1716026" cy="1608305"/>
            <a:chOff x="1311275" y="373063"/>
            <a:chExt cx="6524625" cy="6115050"/>
          </a:xfrm>
          <a:solidFill>
            <a:schemeClr val="tx1"/>
          </a:solidFill>
        </p:grpSpPr>
        <p:sp>
          <p:nvSpPr>
            <p:cNvPr id="17" name="Rectangle 5"/>
            <p:cNvSpPr>
              <a:spLocks noChangeArrowheads="1"/>
            </p:cNvSpPr>
            <p:nvPr userDrawn="1"/>
          </p:nvSpPr>
          <p:spPr bwMode="black">
            <a:xfrm>
              <a:off x="4267200" y="5875338"/>
              <a:ext cx="609600" cy="612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Rectangle 6"/>
            <p:cNvSpPr>
              <a:spLocks noChangeArrowheads="1"/>
            </p:cNvSpPr>
            <p:nvPr userDrawn="1"/>
          </p:nvSpPr>
          <p:spPr bwMode="black">
            <a:xfrm>
              <a:off x="4267200" y="373063"/>
              <a:ext cx="609600" cy="609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7"/>
            <p:cNvSpPr>
              <a:spLocks noEditPoints="1"/>
            </p:cNvSpPr>
            <p:nvPr userDrawn="1"/>
          </p:nvSpPr>
          <p:spPr bwMode="black">
            <a:xfrm>
              <a:off x="1311275" y="1436688"/>
              <a:ext cx="6524625" cy="4152900"/>
            </a:xfrm>
            <a:custGeom>
              <a:avLst/>
              <a:gdLst>
                <a:gd name="T0" fmla="*/ 3947 w 4110"/>
                <a:gd name="T1" fmla="*/ 1670 h 2616"/>
                <a:gd name="T2" fmla="*/ 3459 w 4110"/>
                <a:gd name="T3" fmla="*/ 1403 h 2616"/>
                <a:gd name="T4" fmla="*/ 3294 w 4110"/>
                <a:gd name="T5" fmla="*/ 1199 h 2616"/>
                <a:gd name="T6" fmla="*/ 3062 w 4110"/>
                <a:gd name="T7" fmla="*/ 1048 h 2616"/>
                <a:gd name="T8" fmla="*/ 2897 w 4110"/>
                <a:gd name="T9" fmla="*/ 789 h 2616"/>
                <a:gd name="T10" fmla="*/ 2734 w 4110"/>
                <a:gd name="T11" fmla="*/ 314 h 2616"/>
                <a:gd name="T12" fmla="*/ 2417 w 4110"/>
                <a:gd name="T13" fmla="*/ 63 h 2616"/>
                <a:gd name="T14" fmla="*/ 2077 w 4110"/>
                <a:gd name="T15" fmla="*/ 19 h 2616"/>
                <a:gd name="T16" fmla="*/ 2204 w 4110"/>
                <a:gd name="T17" fmla="*/ 197 h 2616"/>
                <a:gd name="T18" fmla="*/ 2175 w 4110"/>
                <a:gd name="T19" fmla="*/ 357 h 2616"/>
                <a:gd name="T20" fmla="*/ 2041 w 4110"/>
                <a:gd name="T21" fmla="*/ 433 h 2616"/>
                <a:gd name="T22" fmla="*/ 1818 w 4110"/>
                <a:gd name="T23" fmla="*/ 362 h 2616"/>
                <a:gd name="T24" fmla="*/ 1518 w 4110"/>
                <a:gd name="T25" fmla="*/ 159 h 2616"/>
                <a:gd name="T26" fmla="*/ 1213 w 4110"/>
                <a:gd name="T27" fmla="*/ 130 h 2616"/>
                <a:gd name="T28" fmla="*/ 1198 w 4110"/>
                <a:gd name="T29" fmla="*/ 209 h 2616"/>
                <a:gd name="T30" fmla="*/ 1401 w 4110"/>
                <a:gd name="T31" fmla="*/ 481 h 2616"/>
                <a:gd name="T32" fmla="*/ 1555 w 4110"/>
                <a:gd name="T33" fmla="*/ 708 h 2616"/>
                <a:gd name="T34" fmla="*/ 1672 w 4110"/>
                <a:gd name="T35" fmla="*/ 796 h 2616"/>
                <a:gd name="T36" fmla="*/ 1405 w 4110"/>
                <a:gd name="T37" fmla="*/ 787 h 2616"/>
                <a:gd name="T38" fmla="*/ 1102 w 4110"/>
                <a:gd name="T39" fmla="*/ 558 h 2616"/>
                <a:gd name="T40" fmla="*/ 821 w 4110"/>
                <a:gd name="T41" fmla="*/ 395 h 2616"/>
                <a:gd name="T42" fmla="*/ 531 w 4110"/>
                <a:gd name="T43" fmla="*/ 426 h 2616"/>
                <a:gd name="T44" fmla="*/ 748 w 4110"/>
                <a:gd name="T45" fmla="*/ 537 h 2616"/>
                <a:gd name="T46" fmla="*/ 762 w 4110"/>
                <a:gd name="T47" fmla="*/ 704 h 2616"/>
                <a:gd name="T48" fmla="*/ 608 w 4110"/>
                <a:gd name="T49" fmla="*/ 689 h 2616"/>
                <a:gd name="T50" fmla="*/ 387 w 4110"/>
                <a:gd name="T51" fmla="*/ 529 h 2616"/>
                <a:gd name="T52" fmla="*/ 103 w 4110"/>
                <a:gd name="T53" fmla="*/ 499 h 2616"/>
                <a:gd name="T54" fmla="*/ 157 w 4110"/>
                <a:gd name="T55" fmla="*/ 597 h 2616"/>
                <a:gd name="T56" fmla="*/ 397 w 4110"/>
                <a:gd name="T57" fmla="*/ 913 h 2616"/>
                <a:gd name="T58" fmla="*/ 578 w 4110"/>
                <a:gd name="T59" fmla="*/ 1190 h 2616"/>
                <a:gd name="T60" fmla="*/ 954 w 4110"/>
                <a:gd name="T61" fmla="*/ 1253 h 2616"/>
                <a:gd name="T62" fmla="*/ 1184 w 4110"/>
                <a:gd name="T63" fmla="*/ 1316 h 2616"/>
                <a:gd name="T64" fmla="*/ 1250 w 4110"/>
                <a:gd name="T65" fmla="*/ 1526 h 2616"/>
                <a:gd name="T66" fmla="*/ 1365 w 4110"/>
                <a:gd name="T67" fmla="*/ 1691 h 2616"/>
                <a:gd name="T68" fmla="*/ 1601 w 4110"/>
                <a:gd name="T69" fmla="*/ 1766 h 2616"/>
                <a:gd name="T70" fmla="*/ 1384 w 4110"/>
                <a:gd name="T71" fmla="*/ 1823 h 2616"/>
                <a:gd name="T72" fmla="*/ 965 w 4110"/>
                <a:gd name="T73" fmla="*/ 1706 h 2616"/>
                <a:gd name="T74" fmla="*/ 971 w 4110"/>
                <a:gd name="T75" fmla="*/ 1890 h 2616"/>
                <a:gd name="T76" fmla="*/ 1173 w 4110"/>
                <a:gd name="T77" fmla="*/ 2136 h 2616"/>
                <a:gd name="T78" fmla="*/ 1534 w 4110"/>
                <a:gd name="T79" fmla="*/ 2226 h 2616"/>
                <a:gd name="T80" fmla="*/ 1883 w 4110"/>
                <a:gd name="T81" fmla="*/ 2182 h 2616"/>
                <a:gd name="T82" fmla="*/ 1985 w 4110"/>
                <a:gd name="T83" fmla="*/ 2299 h 2616"/>
                <a:gd name="T84" fmla="*/ 2154 w 4110"/>
                <a:gd name="T85" fmla="*/ 2418 h 2616"/>
                <a:gd name="T86" fmla="*/ 2476 w 4110"/>
                <a:gd name="T87" fmla="*/ 2413 h 2616"/>
                <a:gd name="T88" fmla="*/ 2797 w 4110"/>
                <a:gd name="T89" fmla="*/ 2585 h 2616"/>
                <a:gd name="T90" fmla="*/ 2803 w 4110"/>
                <a:gd name="T91" fmla="*/ 2395 h 2616"/>
                <a:gd name="T92" fmla="*/ 2594 w 4110"/>
                <a:gd name="T93" fmla="*/ 2119 h 2616"/>
                <a:gd name="T94" fmla="*/ 2403 w 4110"/>
                <a:gd name="T95" fmla="*/ 1960 h 2616"/>
                <a:gd name="T96" fmla="*/ 2426 w 4110"/>
                <a:gd name="T97" fmla="*/ 1890 h 2616"/>
                <a:gd name="T98" fmla="*/ 2663 w 4110"/>
                <a:gd name="T99" fmla="*/ 1996 h 2616"/>
                <a:gd name="T100" fmla="*/ 3012 w 4110"/>
                <a:gd name="T101" fmla="*/ 2088 h 2616"/>
                <a:gd name="T102" fmla="*/ 3156 w 4110"/>
                <a:gd name="T103" fmla="*/ 2125 h 2616"/>
                <a:gd name="T104" fmla="*/ 3035 w 4110"/>
                <a:gd name="T105" fmla="*/ 1900 h 2616"/>
                <a:gd name="T106" fmla="*/ 2837 w 4110"/>
                <a:gd name="T107" fmla="*/ 1698 h 2616"/>
                <a:gd name="T108" fmla="*/ 3185 w 4110"/>
                <a:gd name="T109" fmla="*/ 1746 h 2616"/>
                <a:gd name="T110" fmla="*/ 3440 w 4110"/>
                <a:gd name="T111" fmla="*/ 1741 h 2616"/>
                <a:gd name="T112" fmla="*/ 3596 w 4110"/>
                <a:gd name="T113" fmla="*/ 1842 h 2616"/>
                <a:gd name="T114" fmla="*/ 3951 w 4110"/>
                <a:gd name="T115" fmla="*/ 1816 h 2616"/>
                <a:gd name="T116" fmla="*/ 2246 w 4110"/>
                <a:gd name="T117" fmla="*/ 1449 h 2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110" h="2616">
                  <a:moveTo>
                    <a:pt x="4110" y="1887"/>
                  </a:moveTo>
                  <a:lnTo>
                    <a:pt x="4095" y="1858"/>
                  </a:lnTo>
                  <a:lnTo>
                    <a:pt x="4080" y="1829"/>
                  </a:lnTo>
                  <a:lnTo>
                    <a:pt x="4062" y="1802"/>
                  </a:lnTo>
                  <a:lnTo>
                    <a:pt x="4045" y="1777"/>
                  </a:lnTo>
                  <a:lnTo>
                    <a:pt x="4028" y="1754"/>
                  </a:lnTo>
                  <a:lnTo>
                    <a:pt x="4009" y="1731"/>
                  </a:lnTo>
                  <a:lnTo>
                    <a:pt x="3989" y="1710"/>
                  </a:lnTo>
                  <a:lnTo>
                    <a:pt x="3968" y="1689"/>
                  </a:lnTo>
                  <a:lnTo>
                    <a:pt x="3947" y="1670"/>
                  </a:lnTo>
                  <a:lnTo>
                    <a:pt x="3926" y="1652"/>
                  </a:lnTo>
                  <a:lnTo>
                    <a:pt x="3903" y="1635"/>
                  </a:lnTo>
                  <a:lnTo>
                    <a:pt x="3882" y="1618"/>
                  </a:lnTo>
                  <a:lnTo>
                    <a:pt x="3834" y="1589"/>
                  </a:lnTo>
                  <a:lnTo>
                    <a:pt x="3788" y="1560"/>
                  </a:lnTo>
                  <a:lnTo>
                    <a:pt x="3690" y="1512"/>
                  </a:lnTo>
                  <a:lnTo>
                    <a:pt x="3594" y="1468"/>
                  </a:lnTo>
                  <a:lnTo>
                    <a:pt x="3548" y="1447"/>
                  </a:lnTo>
                  <a:lnTo>
                    <a:pt x="3504" y="1426"/>
                  </a:lnTo>
                  <a:lnTo>
                    <a:pt x="3459" y="1403"/>
                  </a:lnTo>
                  <a:lnTo>
                    <a:pt x="3419" y="1378"/>
                  </a:lnTo>
                  <a:lnTo>
                    <a:pt x="3402" y="1364"/>
                  </a:lnTo>
                  <a:lnTo>
                    <a:pt x="3385" y="1351"/>
                  </a:lnTo>
                  <a:lnTo>
                    <a:pt x="3369" y="1336"/>
                  </a:lnTo>
                  <a:lnTo>
                    <a:pt x="3356" y="1318"/>
                  </a:lnTo>
                  <a:lnTo>
                    <a:pt x="3342" y="1299"/>
                  </a:lnTo>
                  <a:lnTo>
                    <a:pt x="3331" y="1282"/>
                  </a:lnTo>
                  <a:lnTo>
                    <a:pt x="3319" y="1263"/>
                  </a:lnTo>
                  <a:lnTo>
                    <a:pt x="3310" y="1242"/>
                  </a:lnTo>
                  <a:lnTo>
                    <a:pt x="3294" y="1199"/>
                  </a:lnTo>
                  <a:lnTo>
                    <a:pt x="3281" y="1157"/>
                  </a:lnTo>
                  <a:lnTo>
                    <a:pt x="3271" y="1115"/>
                  </a:lnTo>
                  <a:lnTo>
                    <a:pt x="3264" y="1073"/>
                  </a:lnTo>
                  <a:lnTo>
                    <a:pt x="3223" y="1076"/>
                  </a:lnTo>
                  <a:lnTo>
                    <a:pt x="3179" y="1076"/>
                  </a:lnTo>
                  <a:lnTo>
                    <a:pt x="3156" y="1075"/>
                  </a:lnTo>
                  <a:lnTo>
                    <a:pt x="3133" y="1071"/>
                  </a:lnTo>
                  <a:lnTo>
                    <a:pt x="3110" y="1065"/>
                  </a:lnTo>
                  <a:lnTo>
                    <a:pt x="3087" y="1057"/>
                  </a:lnTo>
                  <a:lnTo>
                    <a:pt x="3062" y="1048"/>
                  </a:lnTo>
                  <a:lnTo>
                    <a:pt x="3039" y="1034"/>
                  </a:lnTo>
                  <a:lnTo>
                    <a:pt x="3018" y="1019"/>
                  </a:lnTo>
                  <a:lnTo>
                    <a:pt x="2997" y="1000"/>
                  </a:lnTo>
                  <a:lnTo>
                    <a:pt x="2976" y="979"/>
                  </a:lnTo>
                  <a:lnTo>
                    <a:pt x="2956" y="952"/>
                  </a:lnTo>
                  <a:lnTo>
                    <a:pt x="2939" y="921"/>
                  </a:lnTo>
                  <a:lnTo>
                    <a:pt x="2924" y="886"/>
                  </a:lnTo>
                  <a:lnTo>
                    <a:pt x="2912" y="856"/>
                  </a:lnTo>
                  <a:lnTo>
                    <a:pt x="2905" y="823"/>
                  </a:lnTo>
                  <a:lnTo>
                    <a:pt x="2897" y="789"/>
                  </a:lnTo>
                  <a:lnTo>
                    <a:pt x="2889" y="752"/>
                  </a:lnTo>
                  <a:lnTo>
                    <a:pt x="2874" y="675"/>
                  </a:lnTo>
                  <a:lnTo>
                    <a:pt x="2857" y="593"/>
                  </a:lnTo>
                  <a:lnTo>
                    <a:pt x="2845" y="550"/>
                  </a:lnTo>
                  <a:lnTo>
                    <a:pt x="2834" y="508"/>
                  </a:lnTo>
                  <a:lnTo>
                    <a:pt x="2816" y="464"/>
                  </a:lnTo>
                  <a:lnTo>
                    <a:pt x="2797" y="422"/>
                  </a:lnTo>
                  <a:lnTo>
                    <a:pt x="2776" y="378"/>
                  </a:lnTo>
                  <a:lnTo>
                    <a:pt x="2749" y="335"/>
                  </a:lnTo>
                  <a:lnTo>
                    <a:pt x="2734" y="314"/>
                  </a:lnTo>
                  <a:lnTo>
                    <a:pt x="2718" y="293"/>
                  </a:lnTo>
                  <a:lnTo>
                    <a:pt x="2701" y="272"/>
                  </a:lnTo>
                  <a:lnTo>
                    <a:pt x="2682" y="251"/>
                  </a:lnTo>
                  <a:lnTo>
                    <a:pt x="2647" y="216"/>
                  </a:lnTo>
                  <a:lnTo>
                    <a:pt x="2611" y="184"/>
                  </a:lnTo>
                  <a:lnTo>
                    <a:pt x="2572" y="153"/>
                  </a:lnTo>
                  <a:lnTo>
                    <a:pt x="2534" y="126"/>
                  </a:lnTo>
                  <a:lnTo>
                    <a:pt x="2496" y="101"/>
                  </a:lnTo>
                  <a:lnTo>
                    <a:pt x="2457" y="80"/>
                  </a:lnTo>
                  <a:lnTo>
                    <a:pt x="2417" y="63"/>
                  </a:lnTo>
                  <a:lnTo>
                    <a:pt x="2377" y="46"/>
                  </a:lnTo>
                  <a:lnTo>
                    <a:pt x="2336" y="32"/>
                  </a:lnTo>
                  <a:lnTo>
                    <a:pt x="2296" y="21"/>
                  </a:lnTo>
                  <a:lnTo>
                    <a:pt x="2256" y="13"/>
                  </a:lnTo>
                  <a:lnTo>
                    <a:pt x="2215" y="5"/>
                  </a:lnTo>
                  <a:lnTo>
                    <a:pt x="2175" y="1"/>
                  </a:lnTo>
                  <a:lnTo>
                    <a:pt x="2135" y="0"/>
                  </a:lnTo>
                  <a:lnTo>
                    <a:pt x="2094" y="0"/>
                  </a:lnTo>
                  <a:lnTo>
                    <a:pt x="2054" y="1"/>
                  </a:lnTo>
                  <a:lnTo>
                    <a:pt x="2077" y="19"/>
                  </a:lnTo>
                  <a:lnTo>
                    <a:pt x="2098" y="34"/>
                  </a:lnTo>
                  <a:lnTo>
                    <a:pt x="2117" y="51"/>
                  </a:lnTo>
                  <a:lnTo>
                    <a:pt x="2135" y="71"/>
                  </a:lnTo>
                  <a:lnTo>
                    <a:pt x="2150" y="88"/>
                  </a:lnTo>
                  <a:lnTo>
                    <a:pt x="2163" y="105"/>
                  </a:lnTo>
                  <a:lnTo>
                    <a:pt x="2175" y="124"/>
                  </a:lnTo>
                  <a:lnTo>
                    <a:pt x="2185" y="142"/>
                  </a:lnTo>
                  <a:lnTo>
                    <a:pt x="2192" y="161"/>
                  </a:lnTo>
                  <a:lnTo>
                    <a:pt x="2200" y="178"/>
                  </a:lnTo>
                  <a:lnTo>
                    <a:pt x="2204" y="197"/>
                  </a:lnTo>
                  <a:lnTo>
                    <a:pt x="2208" y="215"/>
                  </a:lnTo>
                  <a:lnTo>
                    <a:pt x="2210" y="232"/>
                  </a:lnTo>
                  <a:lnTo>
                    <a:pt x="2210" y="249"/>
                  </a:lnTo>
                  <a:lnTo>
                    <a:pt x="2208" y="266"/>
                  </a:lnTo>
                  <a:lnTo>
                    <a:pt x="2206" y="284"/>
                  </a:lnTo>
                  <a:lnTo>
                    <a:pt x="2202" y="299"/>
                  </a:lnTo>
                  <a:lnTo>
                    <a:pt x="2198" y="314"/>
                  </a:lnTo>
                  <a:lnTo>
                    <a:pt x="2190" y="330"/>
                  </a:lnTo>
                  <a:lnTo>
                    <a:pt x="2183" y="343"/>
                  </a:lnTo>
                  <a:lnTo>
                    <a:pt x="2175" y="357"/>
                  </a:lnTo>
                  <a:lnTo>
                    <a:pt x="2165" y="370"/>
                  </a:lnTo>
                  <a:lnTo>
                    <a:pt x="2156" y="382"/>
                  </a:lnTo>
                  <a:lnTo>
                    <a:pt x="2144" y="391"/>
                  </a:lnTo>
                  <a:lnTo>
                    <a:pt x="2131" y="401"/>
                  </a:lnTo>
                  <a:lnTo>
                    <a:pt x="2117" y="410"/>
                  </a:lnTo>
                  <a:lnTo>
                    <a:pt x="2104" y="418"/>
                  </a:lnTo>
                  <a:lnTo>
                    <a:pt x="2089" y="424"/>
                  </a:lnTo>
                  <a:lnTo>
                    <a:pt x="2073" y="428"/>
                  </a:lnTo>
                  <a:lnTo>
                    <a:pt x="2058" y="431"/>
                  </a:lnTo>
                  <a:lnTo>
                    <a:pt x="2041" y="433"/>
                  </a:lnTo>
                  <a:lnTo>
                    <a:pt x="2023" y="435"/>
                  </a:lnTo>
                  <a:lnTo>
                    <a:pt x="1998" y="433"/>
                  </a:lnTo>
                  <a:lnTo>
                    <a:pt x="1975" y="431"/>
                  </a:lnTo>
                  <a:lnTo>
                    <a:pt x="1954" y="428"/>
                  </a:lnTo>
                  <a:lnTo>
                    <a:pt x="1933" y="422"/>
                  </a:lnTo>
                  <a:lnTo>
                    <a:pt x="1912" y="414"/>
                  </a:lnTo>
                  <a:lnTo>
                    <a:pt x="1893" y="407"/>
                  </a:lnTo>
                  <a:lnTo>
                    <a:pt x="1874" y="397"/>
                  </a:lnTo>
                  <a:lnTo>
                    <a:pt x="1854" y="385"/>
                  </a:lnTo>
                  <a:lnTo>
                    <a:pt x="1818" y="362"/>
                  </a:lnTo>
                  <a:lnTo>
                    <a:pt x="1781" y="335"/>
                  </a:lnTo>
                  <a:lnTo>
                    <a:pt x="1747" y="307"/>
                  </a:lnTo>
                  <a:lnTo>
                    <a:pt x="1710" y="278"/>
                  </a:lnTo>
                  <a:lnTo>
                    <a:pt x="1672" y="247"/>
                  </a:lnTo>
                  <a:lnTo>
                    <a:pt x="1632" y="220"/>
                  </a:lnTo>
                  <a:lnTo>
                    <a:pt x="1610" y="207"/>
                  </a:lnTo>
                  <a:lnTo>
                    <a:pt x="1589" y="193"/>
                  </a:lnTo>
                  <a:lnTo>
                    <a:pt x="1566" y="180"/>
                  </a:lnTo>
                  <a:lnTo>
                    <a:pt x="1543" y="168"/>
                  </a:lnTo>
                  <a:lnTo>
                    <a:pt x="1518" y="159"/>
                  </a:lnTo>
                  <a:lnTo>
                    <a:pt x="1491" y="149"/>
                  </a:lnTo>
                  <a:lnTo>
                    <a:pt x="1465" y="142"/>
                  </a:lnTo>
                  <a:lnTo>
                    <a:pt x="1436" y="134"/>
                  </a:lnTo>
                  <a:lnTo>
                    <a:pt x="1405" y="128"/>
                  </a:lnTo>
                  <a:lnTo>
                    <a:pt x="1374" y="124"/>
                  </a:lnTo>
                  <a:lnTo>
                    <a:pt x="1342" y="120"/>
                  </a:lnTo>
                  <a:lnTo>
                    <a:pt x="1305" y="120"/>
                  </a:lnTo>
                  <a:lnTo>
                    <a:pt x="1273" y="120"/>
                  </a:lnTo>
                  <a:lnTo>
                    <a:pt x="1242" y="124"/>
                  </a:lnTo>
                  <a:lnTo>
                    <a:pt x="1213" y="130"/>
                  </a:lnTo>
                  <a:lnTo>
                    <a:pt x="1184" y="138"/>
                  </a:lnTo>
                  <a:lnTo>
                    <a:pt x="1159" y="147"/>
                  </a:lnTo>
                  <a:lnTo>
                    <a:pt x="1134" y="157"/>
                  </a:lnTo>
                  <a:lnTo>
                    <a:pt x="1113" y="168"/>
                  </a:lnTo>
                  <a:lnTo>
                    <a:pt x="1092" y="180"/>
                  </a:lnTo>
                  <a:lnTo>
                    <a:pt x="1113" y="182"/>
                  </a:lnTo>
                  <a:lnTo>
                    <a:pt x="1130" y="186"/>
                  </a:lnTo>
                  <a:lnTo>
                    <a:pt x="1150" y="192"/>
                  </a:lnTo>
                  <a:lnTo>
                    <a:pt x="1167" y="195"/>
                  </a:lnTo>
                  <a:lnTo>
                    <a:pt x="1198" y="209"/>
                  </a:lnTo>
                  <a:lnTo>
                    <a:pt x="1226" y="224"/>
                  </a:lnTo>
                  <a:lnTo>
                    <a:pt x="1251" y="243"/>
                  </a:lnTo>
                  <a:lnTo>
                    <a:pt x="1274" y="264"/>
                  </a:lnTo>
                  <a:lnTo>
                    <a:pt x="1296" y="286"/>
                  </a:lnTo>
                  <a:lnTo>
                    <a:pt x="1315" y="311"/>
                  </a:lnTo>
                  <a:lnTo>
                    <a:pt x="1332" y="337"/>
                  </a:lnTo>
                  <a:lnTo>
                    <a:pt x="1347" y="364"/>
                  </a:lnTo>
                  <a:lnTo>
                    <a:pt x="1363" y="391"/>
                  </a:lnTo>
                  <a:lnTo>
                    <a:pt x="1376" y="422"/>
                  </a:lnTo>
                  <a:lnTo>
                    <a:pt x="1401" y="481"/>
                  </a:lnTo>
                  <a:lnTo>
                    <a:pt x="1426" y="541"/>
                  </a:lnTo>
                  <a:lnTo>
                    <a:pt x="1436" y="564"/>
                  </a:lnTo>
                  <a:lnTo>
                    <a:pt x="1447" y="585"/>
                  </a:lnTo>
                  <a:lnTo>
                    <a:pt x="1461" y="606"/>
                  </a:lnTo>
                  <a:lnTo>
                    <a:pt x="1474" y="625"/>
                  </a:lnTo>
                  <a:lnTo>
                    <a:pt x="1488" y="645"/>
                  </a:lnTo>
                  <a:lnTo>
                    <a:pt x="1503" y="662"/>
                  </a:lnTo>
                  <a:lnTo>
                    <a:pt x="1520" y="677"/>
                  </a:lnTo>
                  <a:lnTo>
                    <a:pt x="1538" y="693"/>
                  </a:lnTo>
                  <a:lnTo>
                    <a:pt x="1555" y="708"/>
                  </a:lnTo>
                  <a:lnTo>
                    <a:pt x="1576" y="721"/>
                  </a:lnTo>
                  <a:lnTo>
                    <a:pt x="1595" y="733"/>
                  </a:lnTo>
                  <a:lnTo>
                    <a:pt x="1616" y="744"/>
                  </a:lnTo>
                  <a:lnTo>
                    <a:pt x="1639" y="754"/>
                  </a:lnTo>
                  <a:lnTo>
                    <a:pt x="1662" y="764"/>
                  </a:lnTo>
                  <a:lnTo>
                    <a:pt x="1687" y="771"/>
                  </a:lnTo>
                  <a:lnTo>
                    <a:pt x="1714" y="779"/>
                  </a:lnTo>
                  <a:lnTo>
                    <a:pt x="1703" y="785"/>
                  </a:lnTo>
                  <a:lnTo>
                    <a:pt x="1687" y="790"/>
                  </a:lnTo>
                  <a:lnTo>
                    <a:pt x="1672" y="796"/>
                  </a:lnTo>
                  <a:lnTo>
                    <a:pt x="1651" y="802"/>
                  </a:lnTo>
                  <a:lnTo>
                    <a:pt x="1630" y="806"/>
                  </a:lnTo>
                  <a:lnTo>
                    <a:pt x="1605" y="810"/>
                  </a:lnTo>
                  <a:lnTo>
                    <a:pt x="1578" y="812"/>
                  </a:lnTo>
                  <a:lnTo>
                    <a:pt x="1551" y="812"/>
                  </a:lnTo>
                  <a:lnTo>
                    <a:pt x="1518" y="812"/>
                  </a:lnTo>
                  <a:lnTo>
                    <a:pt x="1490" y="808"/>
                  </a:lnTo>
                  <a:lnTo>
                    <a:pt x="1461" y="802"/>
                  </a:lnTo>
                  <a:lnTo>
                    <a:pt x="1432" y="796"/>
                  </a:lnTo>
                  <a:lnTo>
                    <a:pt x="1405" y="787"/>
                  </a:lnTo>
                  <a:lnTo>
                    <a:pt x="1378" y="777"/>
                  </a:lnTo>
                  <a:lnTo>
                    <a:pt x="1353" y="765"/>
                  </a:lnTo>
                  <a:lnTo>
                    <a:pt x="1328" y="752"/>
                  </a:lnTo>
                  <a:lnTo>
                    <a:pt x="1303" y="737"/>
                  </a:lnTo>
                  <a:lnTo>
                    <a:pt x="1280" y="721"/>
                  </a:lnTo>
                  <a:lnTo>
                    <a:pt x="1257" y="702"/>
                  </a:lnTo>
                  <a:lnTo>
                    <a:pt x="1234" y="685"/>
                  </a:lnTo>
                  <a:lnTo>
                    <a:pt x="1188" y="643"/>
                  </a:lnTo>
                  <a:lnTo>
                    <a:pt x="1142" y="598"/>
                  </a:lnTo>
                  <a:lnTo>
                    <a:pt x="1102" y="558"/>
                  </a:lnTo>
                  <a:lnTo>
                    <a:pt x="1059" y="518"/>
                  </a:lnTo>
                  <a:lnTo>
                    <a:pt x="1036" y="501"/>
                  </a:lnTo>
                  <a:lnTo>
                    <a:pt x="1013" y="483"/>
                  </a:lnTo>
                  <a:lnTo>
                    <a:pt x="990" y="466"/>
                  </a:lnTo>
                  <a:lnTo>
                    <a:pt x="965" y="451"/>
                  </a:lnTo>
                  <a:lnTo>
                    <a:pt x="938" y="435"/>
                  </a:lnTo>
                  <a:lnTo>
                    <a:pt x="912" y="424"/>
                  </a:lnTo>
                  <a:lnTo>
                    <a:pt x="883" y="412"/>
                  </a:lnTo>
                  <a:lnTo>
                    <a:pt x="854" y="403"/>
                  </a:lnTo>
                  <a:lnTo>
                    <a:pt x="821" y="395"/>
                  </a:lnTo>
                  <a:lnTo>
                    <a:pt x="789" y="389"/>
                  </a:lnTo>
                  <a:lnTo>
                    <a:pt x="754" y="385"/>
                  </a:lnTo>
                  <a:lnTo>
                    <a:pt x="718" y="385"/>
                  </a:lnTo>
                  <a:lnTo>
                    <a:pt x="683" y="385"/>
                  </a:lnTo>
                  <a:lnTo>
                    <a:pt x="649" y="389"/>
                  </a:lnTo>
                  <a:lnTo>
                    <a:pt x="620" y="395"/>
                  </a:lnTo>
                  <a:lnTo>
                    <a:pt x="591" y="403"/>
                  </a:lnTo>
                  <a:lnTo>
                    <a:pt x="568" y="410"/>
                  </a:lnTo>
                  <a:lnTo>
                    <a:pt x="547" y="418"/>
                  </a:lnTo>
                  <a:lnTo>
                    <a:pt x="531" y="426"/>
                  </a:lnTo>
                  <a:lnTo>
                    <a:pt x="520" y="433"/>
                  </a:lnTo>
                  <a:lnTo>
                    <a:pt x="562" y="441"/>
                  </a:lnTo>
                  <a:lnTo>
                    <a:pt x="608" y="455"/>
                  </a:lnTo>
                  <a:lnTo>
                    <a:pt x="631" y="464"/>
                  </a:lnTo>
                  <a:lnTo>
                    <a:pt x="652" y="474"/>
                  </a:lnTo>
                  <a:lnTo>
                    <a:pt x="675" y="483"/>
                  </a:lnTo>
                  <a:lnTo>
                    <a:pt x="695" y="495"/>
                  </a:lnTo>
                  <a:lnTo>
                    <a:pt x="716" y="508"/>
                  </a:lnTo>
                  <a:lnTo>
                    <a:pt x="733" y="522"/>
                  </a:lnTo>
                  <a:lnTo>
                    <a:pt x="748" y="537"/>
                  </a:lnTo>
                  <a:lnTo>
                    <a:pt x="764" y="554"/>
                  </a:lnTo>
                  <a:lnTo>
                    <a:pt x="773" y="572"/>
                  </a:lnTo>
                  <a:lnTo>
                    <a:pt x="783" y="591"/>
                  </a:lnTo>
                  <a:lnTo>
                    <a:pt x="789" y="610"/>
                  </a:lnTo>
                  <a:lnTo>
                    <a:pt x="791" y="631"/>
                  </a:lnTo>
                  <a:lnTo>
                    <a:pt x="789" y="648"/>
                  </a:lnTo>
                  <a:lnTo>
                    <a:pt x="785" y="666"/>
                  </a:lnTo>
                  <a:lnTo>
                    <a:pt x="779" y="679"/>
                  </a:lnTo>
                  <a:lnTo>
                    <a:pt x="771" y="693"/>
                  </a:lnTo>
                  <a:lnTo>
                    <a:pt x="762" y="704"/>
                  </a:lnTo>
                  <a:lnTo>
                    <a:pt x="750" y="714"/>
                  </a:lnTo>
                  <a:lnTo>
                    <a:pt x="739" y="719"/>
                  </a:lnTo>
                  <a:lnTo>
                    <a:pt x="723" y="725"/>
                  </a:lnTo>
                  <a:lnTo>
                    <a:pt x="710" y="727"/>
                  </a:lnTo>
                  <a:lnTo>
                    <a:pt x="693" y="727"/>
                  </a:lnTo>
                  <a:lnTo>
                    <a:pt x="677" y="725"/>
                  </a:lnTo>
                  <a:lnTo>
                    <a:pt x="660" y="721"/>
                  </a:lnTo>
                  <a:lnTo>
                    <a:pt x="643" y="714"/>
                  </a:lnTo>
                  <a:lnTo>
                    <a:pt x="626" y="702"/>
                  </a:lnTo>
                  <a:lnTo>
                    <a:pt x="608" y="689"/>
                  </a:lnTo>
                  <a:lnTo>
                    <a:pt x="591" y="673"/>
                  </a:lnTo>
                  <a:lnTo>
                    <a:pt x="572" y="654"/>
                  </a:lnTo>
                  <a:lnTo>
                    <a:pt x="553" y="635"/>
                  </a:lnTo>
                  <a:lnTo>
                    <a:pt x="531" y="618"/>
                  </a:lnTo>
                  <a:lnTo>
                    <a:pt x="508" y="600"/>
                  </a:lnTo>
                  <a:lnTo>
                    <a:pt x="485" y="583"/>
                  </a:lnTo>
                  <a:lnTo>
                    <a:pt x="462" y="568"/>
                  </a:lnTo>
                  <a:lnTo>
                    <a:pt x="439" y="554"/>
                  </a:lnTo>
                  <a:lnTo>
                    <a:pt x="414" y="541"/>
                  </a:lnTo>
                  <a:lnTo>
                    <a:pt x="387" y="529"/>
                  </a:lnTo>
                  <a:lnTo>
                    <a:pt x="361" y="520"/>
                  </a:lnTo>
                  <a:lnTo>
                    <a:pt x="334" y="510"/>
                  </a:lnTo>
                  <a:lnTo>
                    <a:pt x="307" y="503"/>
                  </a:lnTo>
                  <a:lnTo>
                    <a:pt x="278" y="497"/>
                  </a:lnTo>
                  <a:lnTo>
                    <a:pt x="249" y="491"/>
                  </a:lnTo>
                  <a:lnTo>
                    <a:pt x="220" y="489"/>
                  </a:lnTo>
                  <a:lnTo>
                    <a:pt x="192" y="489"/>
                  </a:lnTo>
                  <a:lnTo>
                    <a:pt x="161" y="489"/>
                  </a:lnTo>
                  <a:lnTo>
                    <a:pt x="132" y="493"/>
                  </a:lnTo>
                  <a:lnTo>
                    <a:pt x="103" y="499"/>
                  </a:lnTo>
                  <a:lnTo>
                    <a:pt x="78" y="504"/>
                  </a:lnTo>
                  <a:lnTo>
                    <a:pt x="53" y="514"/>
                  </a:lnTo>
                  <a:lnTo>
                    <a:pt x="32" y="524"/>
                  </a:lnTo>
                  <a:lnTo>
                    <a:pt x="13" y="535"/>
                  </a:lnTo>
                  <a:lnTo>
                    <a:pt x="0" y="547"/>
                  </a:lnTo>
                  <a:lnTo>
                    <a:pt x="34" y="550"/>
                  </a:lnTo>
                  <a:lnTo>
                    <a:pt x="67" y="558"/>
                  </a:lnTo>
                  <a:lnTo>
                    <a:pt x="98" y="570"/>
                  </a:lnTo>
                  <a:lnTo>
                    <a:pt x="128" y="581"/>
                  </a:lnTo>
                  <a:lnTo>
                    <a:pt x="157" y="597"/>
                  </a:lnTo>
                  <a:lnTo>
                    <a:pt x="184" y="616"/>
                  </a:lnTo>
                  <a:lnTo>
                    <a:pt x="211" y="637"/>
                  </a:lnTo>
                  <a:lnTo>
                    <a:pt x="236" y="660"/>
                  </a:lnTo>
                  <a:lnTo>
                    <a:pt x="261" y="687"/>
                  </a:lnTo>
                  <a:lnTo>
                    <a:pt x="284" y="718"/>
                  </a:lnTo>
                  <a:lnTo>
                    <a:pt x="307" y="750"/>
                  </a:lnTo>
                  <a:lnTo>
                    <a:pt x="330" y="785"/>
                  </a:lnTo>
                  <a:lnTo>
                    <a:pt x="353" y="825"/>
                  </a:lnTo>
                  <a:lnTo>
                    <a:pt x="374" y="867"/>
                  </a:lnTo>
                  <a:lnTo>
                    <a:pt x="397" y="913"/>
                  </a:lnTo>
                  <a:lnTo>
                    <a:pt x="418" y="961"/>
                  </a:lnTo>
                  <a:lnTo>
                    <a:pt x="432" y="990"/>
                  </a:lnTo>
                  <a:lnTo>
                    <a:pt x="445" y="1019"/>
                  </a:lnTo>
                  <a:lnTo>
                    <a:pt x="460" y="1046"/>
                  </a:lnTo>
                  <a:lnTo>
                    <a:pt x="476" y="1073"/>
                  </a:lnTo>
                  <a:lnTo>
                    <a:pt x="493" y="1100"/>
                  </a:lnTo>
                  <a:lnTo>
                    <a:pt x="512" y="1124"/>
                  </a:lnTo>
                  <a:lnTo>
                    <a:pt x="531" y="1148"/>
                  </a:lnTo>
                  <a:lnTo>
                    <a:pt x="554" y="1169"/>
                  </a:lnTo>
                  <a:lnTo>
                    <a:pt x="578" y="1190"/>
                  </a:lnTo>
                  <a:lnTo>
                    <a:pt x="604" y="1207"/>
                  </a:lnTo>
                  <a:lnTo>
                    <a:pt x="633" y="1222"/>
                  </a:lnTo>
                  <a:lnTo>
                    <a:pt x="664" y="1236"/>
                  </a:lnTo>
                  <a:lnTo>
                    <a:pt x="698" y="1247"/>
                  </a:lnTo>
                  <a:lnTo>
                    <a:pt x="735" y="1255"/>
                  </a:lnTo>
                  <a:lnTo>
                    <a:pt x="775" y="1261"/>
                  </a:lnTo>
                  <a:lnTo>
                    <a:pt x="818" y="1263"/>
                  </a:lnTo>
                  <a:lnTo>
                    <a:pt x="860" y="1263"/>
                  </a:lnTo>
                  <a:lnTo>
                    <a:pt x="906" y="1257"/>
                  </a:lnTo>
                  <a:lnTo>
                    <a:pt x="954" y="1253"/>
                  </a:lnTo>
                  <a:lnTo>
                    <a:pt x="1000" y="1249"/>
                  </a:lnTo>
                  <a:lnTo>
                    <a:pt x="1025" y="1249"/>
                  </a:lnTo>
                  <a:lnTo>
                    <a:pt x="1048" y="1251"/>
                  </a:lnTo>
                  <a:lnTo>
                    <a:pt x="1071" y="1253"/>
                  </a:lnTo>
                  <a:lnTo>
                    <a:pt x="1092" y="1257"/>
                  </a:lnTo>
                  <a:lnTo>
                    <a:pt x="1113" y="1265"/>
                  </a:lnTo>
                  <a:lnTo>
                    <a:pt x="1134" y="1274"/>
                  </a:lnTo>
                  <a:lnTo>
                    <a:pt x="1154" y="1286"/>
                  </a:lnTo>
                  <a:lnTo>
                    <a:pt x="1171" y="1299"/>
                  </a:lnTo>
                  <a:lnTo>
                    <a:pt x="1184" y="1316"/>
                  </a:lnTo>
                  <a:lnTo>
                    <a:pt x="1198" y="1332"/>
                  </a:lnTo>
                  <a:lnTo>
                    <a:pt x="1207" y="1349"/>
                  </a:lnTo>
                  <a:lnTo>
                    <a:pt x="1215" y="1366"/>
                  </a:lnTo>
                  <a:lnTo>
                    <a:pt x="1223" y="1384"/>
                  </a:lnTo>
                  <a:lnTo>
                    <a:pt x="1228" y="1401"/>
                  </a:lnTo>
                  <a:lnTo>
                    <a:pt x="1232" y="1418"/>
                  </a:lnTo>
                  <a:lnTo>
                    <a:pt x="1236" y="1435"/>
                  </a:lnTo>
                  <a:lnTo>
                    <a:pt x="1242" y="1472"/>
                  </a:lnTo>
                  <a:lnTo>
                    <a:pt x="1248" y="1508"/>
                  </a:lnTo>
                  <a:lnTo>
                    <a:pt x="1250" y="1526"/>
                  </a:lnTo>
                  <a:lnTo>
                    <a:pt x="1255" y="1543"/>
                  </a:lnTo>
                  <a:lnTo>
                    <a:pt x="1259" y="1560"/>
                  </a:lnTo>
                  <a:lnTo>
                    <a:pt x="1267" y="1578"/>
                  </a:lnTo>
                  <a:lnTo>
                    <a:pt x="1276" y="1597"/>
                  </a:lnTo>
                  <a:lnTo>
                    <a:pt x="1288" y="1616"/>
                  </a:lnTo>
                  <a:lnTo>
                    <a:pt x="1299" y="1633"/>
                  </a:lnTo>
                  <a:lnTo>
                    <a:pt x="1313" y="1649"/>
                  </a:lnTo>
                  <a:lnTo>
                    <a:pt x="1328" y="1664"/>
                  </a:lnTo>
                  <a:lnTo>
                    <a:pt x="1346" y="1677"/>
                  </a:lnTo>
                  <a:lnTo>
                    <a:pt x="1365" y="1691"/>
                  </a:lnTo>
                  <a:lnTo>
                    <a:pt x="1386" y="1702"/>
                  </a:lnTo>
                  <a:lnTo>
                    <a:pt x="1407" y="1712"/>
                  </a:lnTo>
                  <a:lnTo>
                    <a:pt x="1432" y="1721"/>
                  </a:lnTo>
                  <a:lnTo>
                    <a:pt x="1457" y="1729"/>
                  </a:lnTo>
                  <a:lnTo>
                    <a:pt x="1486" y="1737"/>
                  </a:lnTo>
                  <a:lnTo>
                    <a:pt x="1514" y="1743"/>
                  </a:lnTo>
                  <a:lnTo>
                    <a:pt x="1547" y="1746"/>
                  </a:lnTo>
                  <a:lnTo>
                    <a:pt x="1580" y="1750"/>
                  </a:lnTo>
                  <a:lnTo>
                    <a:pt x="1616" y="1754"/>
                  </a:lnTo>
                  <a:lnTo>
                    <a:pt x="1601" y="1766"/>
                  </a:lnTo>
                  <a:lnTo>
                    <a:pt x="1584" y="1777"/>
                  </a:lnTo>
                  <a:lnTo>
                    <a:pt x="1564" y="1787"/>
                  </a:lnTo>
                  <a:lnTo>
                    <a:pt x="1545" y="1794"/>
                  </a:lnTo>
                  <a:lnTo>
                    <a:pt x="1524" y="1802"/>
                  </a:lnTo>
                  <a:lnTo>
                    <a:pt x="1503" y="1808"/>
                  </a:lnTo>
                  <a:lnTo>
                    <a:pt x="1480" y="1814"/>
                  </a:lnTo>
                  <a:lnTo>
                    <a:pt x="1457" y="1817"/>
                  </a:lnTo>
                  <a:lnTo>
                    <a:pt x="1434" y="1821"/>
                  </a:lnTo>
                  <a:lnTo>
                    <a:pt x="1409" y="1823"/>
                  </a:lnTo>
                  <a:lnTo>
                    <a:pt x="1384" y="1823"/>
                  </a:lnTo>
                  <a:lnTo>
                    <a:pt x="1359" y="1823"/>
                  </a:lnTo>
                  <a:lnTo>
                    <a:pt x="1309" y="1821"/>
                  </a:lnTo>
                  <a:lnTo>
                    <a:pt x="1257" y="1816"/>
                  </a:lnTo>
                  <a:lnTo>
                    <a:pt x="1207" y="1806"/>
                  </a:lnTo>
                  <a:lnTo>
                    <a:pt x="1157" y="1793"/>
                  </a:lnTo>
                  <a:lnTo>
                    <a:pt x="1109" y="1777"/>
                  </a:lnTo>
                  <a:lnTo>
                    <a:pt x="1063" y="1760"/>
                  </a:lnTo>
                  <a:lnTo>
                    <a:pt x="1021" y="1739"/>
                  </a:lnTo>
                  <a:lnTo>
                    <a:pt x="983" y="1718"/>
                  </a:lnTo>
                  <a:lnTo>
                    <a:pt x="965" y="1706"/>
                  </a:lnTo>
                  <a:lnTo>
                    <a:pt x="950" y="1693"/>
                  </a:lnTo>
                  <a:lnTo>
                    <a:pt x="935" y="1679"/>
                  </a:lnTo>
                  <a:lnTo>
                    <a:pt x="921" y="1668"/>
                  </a:lnTo>
                  <a:lnTo>
                    <a:pt x="923" y="1700"/>
                  </a:lnTo>
                  <a:lnTo>
                    <a:pt x="927" y="1733"/>
                  </a:lnTo>
                  <a:lnTo>
                    <a:pt x="933" y="1766"/>
                  </a:lnTo>
                  <a:lnTo>
                    <a:pt x="940" y="1798"/>
                  </a:lnTo>
                  <a:lnTo>
                    <a:pt x="948" y="1829"/>
                  </a:lnTo>
                  <a:lnTo>
                    <a:pt x="960" y="1860"/>
                  </a:lnTo>
                  <a:lnTo>
                    <a:pt x="971" y="1890"/>
                  </a:lnTo>
                  <a:lnTo>
                    <a:pt x="985" y="1919"/>
                  </a:lnTo>
                  <a:lnTo>
                    <a:pt x="998" y="1948"/>
                  </a:lnTo>
                  <a:lnTo>
                    <a:pt x="1015" y="1975"/>
                  </a:lnTo>
                  <a:lnTo>
                    <a:pt x="1033" y="2002"/>
                  </a:lnTo>
                  <a:lnTo>
                    <a:pt x="1052" y="2027"/>
                  </a:lnTo>
                  <a:lnTo>
                    <a:pt x="1073" y="2052"/>
                  </a:lnTo>
                  <a:lnTo>
                    <a:pt x="1096" y="2075"/>
                  </a:lnTo>
                  <a:lnTo>
                    <a:pt x="1121" y="2096"/>
                  </a:lnTo>
                  <a:lnTo>
                    <a:pt x="1146" y="2117"/>
                  </a:lnTo>
                  <a:lnTo>
                    <a:pt x="1173" y="2136"/>
                  </a:lnTo>
                  <a:lnTo>
                    <a:pt x="1202" y="2153"/>
                  </a:lnTo>
                  <a:lnTo>
                    <a:pt x="1232" y="2169"/>
                  </a:lnTo>
                  <a:lnTo>
                    <a:pt x="1265" y="2182"/>
                  </a:lnTo>
                  <a:lnTo>
                    <a:pt x="1298" y="2196"/>
                  </a:lnTo>
                  <a:lnTo>
                    <a:pt x="1334" y="2205"/>
                  </a:lnTo>
                  <a:lnTo>
                    <a:pt x="1370" y="2215"/>
                  </a:lnTo>
                  <a:lnTo>
                    <a:pt x="1409" y="2221"/>
                  </a:lnTo>
                  <a:lnTo>
                    <a:pt x="1447" y="2224"/>
                  </a:lnTo>
                  <a:lnTo>
                    <a:pt x="1490" y="2226"/>
                  </a:lnTo>
                  <a:lnTo>
                    <a:pt x="1534" y="2226"/>
                  </a:lnTo>
                  <a:lnTo>
                    <a:pt x="1578" y="2224"/>
                  </a:lnTo>
                  <a:lnTo>
                    <a:pt x="1624" y="2219"/>
                  </a:lnTo>
                  <a:lnTo>
                    <a:pt x="1672" y="2213"/>
                  </a:lnTo>
                  <a:lnTo>
                    <a:pt x="1722" y="2201"/>
                  </a:lnTo>
                  <a:lnTo>
                    <a:pt x="1772" y="2190"/>
                  </a:lnTo>
                  <a:lnTo>
                    <a:pt x="1808" y="2182"/>
                  </a:lnTo>
                  <a:lnTo>
                    <a:pt x="1839" y="2178"/>
                  </a:lnTo>
                  <a:lnTo>
                    <a:pt x="1854" y="2178"/>
                  </a:lnTo>
                  <a:lnTo>
                    <a:pt x="1870" y="2180"/>
                  </a:lnTo>
                  <a:lnTo>
                    <a:pt x="1883" y="2182"/>
                  </a:lnTo>
                  <a:lnTo>
                    <a:pt x="1897" y="2186"/>
                  </a:lnTo>
                  <a:lnTo>
                    <a:pt x="1908" y="2192"/>
                  </a:lnTo>
                  <a:lnTo>
                    <a:pt x="1920" y="2199"/>
                  </a:lnTo>
                  <a:lnTo>
                    <a:pt x="1931" y="2207"/>
                  </a:lnTo>
                  <a:lnTo>
                    <a:pt x="1941" y="2217"/>
                  </a:lnTo>
                  <a:lnTo>
                    <a:pt x="1950" y="2228"/>
                  </a:lnTo>
                  <a:lnTo>
                    <a:pt x="1960" y="2244"/>
                  </a:lnTo>
                  <a:lnTo>
                    <a:pt x="1968" y="2259"/>
                  </a:lnTo>
                  <a:lnTo>
                    <a:pt x="1975" y="2276"/>
                  </a:lnTo>
                  <a:lnTo>
                    <a:pt x="1985" y="2299"/>
                  </a:lnTo>
                  <a:lnTo>
                    <a:pt x="1996" y="2320"/>
                  </a:lnTo>
                  <a:lnTo>
                    <a:pt x="2010" y="2340"/>
                  </a:lnTo>
                  <a:lnTo>
                    <a:pt x="2025" y="2357"/>
                  </a:lnTo>
                  <a:lnTo>
                    <a:pt x="2041" y="2370"/>
                  </a:lnTo>
                  <a:lnTo>
                    <a:pt x="2058" y="2384"/>
                  </a:lnTo>
                  <a:lnTo>
                    <a:pt x="2075" y="2393"/>
                  </a:lnTo>
                  <a:lnTo>
                    <a:pt x="2094" y="2403"/>
                  </a:lnTo>
                  <a:lnTo>
                    <a:pt x="2114" y="2409"/>
                  </a:lnTo>
                  <a:lnTo>
                    <a:pt x="2133" y="2414"/>
                  </a:lnTo>
                  <a:lnTo>
                    <a:pt x="2154" y="2418"/>
                  </a:lnTo>
                  <a:lnTo>
                    <a:pt x="2175" y="2420"/>
                  </a:lnTo>
                  <a:lnTo>
                    <a:pt x="2196" y="2420"/>
                  </a:lnTo>
                  <a:lnTo>
                    <a:pt x="2217" y="2420"/>
                  </a:lnTo>
                  <a:lnTo>
                    <a:pt x="2238" y="2420"/>
                  </a:lnTo>
                  <a:lnTo>
                    <a:pt x="2259" y="2418"/>
                  </a:lnTo>
                  <a:lnTo>
                    <a:pt x="2307" y="2413"/>
                  </a:lnTo>
                  <a:lnTo>
                    <a:pt x="2354" y="2409"/>
                  </a:lnTo>
                  <a:lnTo>
                    <a:pt x="2396" y="2409"/>
                  </a:lnTo>
                  <a:lnTo>
                    <a:pt x="2438" y="2411"/>
                  </a:lnTo>
                  <a:lnTo>
                    <a:pt x="2476" y="2413"/>
                  </a:lnTo>
                  <a:lnTo>
                    <a:pt x="2515" y="2418"/>
                  </a:lnTo>
                  <a:lnTo>
                    <a:pt x="2549" y="2428"/>
                  </a:lnTo>
                  <a:lnTo>
                    <a:pt x="2584" y="2438"/>
                  </a:lnTo>
                  <a:lnTo>
                    <a:pt x="2618" y="2451"/>
                  </a:lnTo>
                  <a:lnTo>
                    <a:pt x="2649" y="2466"/>
                  </a:lnTo>
                  <a:lnTo>
                    <a:pt x="2680" y="2485"/>
                  </a:lnTo>
                  <a:lnTo>
                    <a:pt x="2711" y="2505"/>
                  </a:lnTo>
                  <a:lnTo>
                    <a:pt x="2739" y="2530"/>
                  </a:lnTo>
                  <a:lnTo>
                    <a:pt x="2768" y="2555"/>
                  </a:lnTo>
                  <a:lnTo>
                    <a:pt x="2797" y="2585"/>
                  </a:lnTo>
                  <a:lnTo>
                    <a:pt x="2826" y="2616"/>
                  </a:lnTo>
                  <a:lnTo>
                    <a:pt x="2828" y="2589"/>
                  </a:lnTo>
                  <a:lnTo>
                    <a:pt x="2830" y="2562"/>
                  </a:lnTo>
                  <a:lnTo>
                    <a:pt x="2828" y="2537"/>
                  </a:lnTo>
                  <a:lnTo>
                    <a:pt x="2828" y="2510"/>
                  </a:lnTo>
                  <a:lnTo>
                    <a:pt x="2824" y="2487"/>
                  </a:lnTo>
                  <a:lnTo>
                    <a:pt x="2820" y="2462"/>
                  </a:lnTo>
                  <a:lnTo>
                    <a:pt x="2816" y="2439"/>
                  </a:lnTo>
                  <a:lnTo>
                    <a:pt x="2809" y="2416"/>
                  </a:lnTo>
                  <a:lnTo>
                    <a:pt x="2803" y="2395"/>
                  </a:lnTo>
                  <a:lnTo>
                    <a:pt x="2795" y="2374"/>
                  </a:lnTo>
                  <a:lnTo>
                    <a:pt x="2786" y="2353"/>
                  </a:lnTo>
                  <a:lnTo>
                    <a:pt x="2776" y="2334"/>
                  </a:lnTo>
                  <a:lnTo>
                    <a:pt x="2755" y="2295"/>
                  </a:lnTo>
                  <a:lnTo>
                    <a:pt x="2732" y="2261"/>
                  </a:lnTo>
                  <a:lnTo>
                    <a:pt x="2707" y="2226"/>
                  </a:lnTo>
                  <a:lnTo>
                    <a:pt x="2680" y="2198"/>
                  </a:lnTo>
                  <a:lnTo>
                    <a:pt x="2651" y="2169"/>
                  </a:lnTo>
                  <a:lnTo>
                    <a:pt x="2622" y="2144"/>
                  </a:lnTo>
                  <a:lnTo>
                    <a:pt x="2594" y="2119"/>
                  </a:lnTo>
                  <a:lnTo>
                    <a:pt x="2567" y="2098"/>
                  </a:lnTo>
                  <a:lnTo>
                    <a:pt x="2540" y="2080"/>
                  </a:lnTo>
                  <a:lnTo>
                    <a:pt x="2513" y="2063"/>
                  </a:lnTo>
                  <a:lnTo>
                    <a:pt x="2490" y="2048"/>
                  </a:lnTo>
                  <a:lnTo>
                    <a:pt x="2471" y="2032"/>
                  </a:lnTo>
                  <a:lnTo>
                    <a:pt x="2453" y="2019"/>
                  </a:lnTo>
                  <a:lnTo>
                    <a:pt x="2438" y="2004"/>
                  </a:lnTo>
                  <a:lnTo>
                    <a:pt x="2425" y="1988"/>
                  </a:lnTo>
                  <a:lnTo>
                    <a:pt x="2413" y="1973"/>
                  </a:lnTo>
                  <a:lnTo>
                    <a:pt x="2403" y="1960"/>
                  </a:lnTo>
                  <a:lnTo>
                    <a:pt x="2396" y="1944"/>
                  </a:lnTo>
                  <a:lnTo>
                    <a:pt x="2390" y="1931"/>
                  </a:lnTo>
                  <a:lnTo>
                    <a:pt x="2384" y="1915"/>
                  </a:lnTo>
                  <a:lnTo>
                    <a:pt x="2380" y="1902"/>
                  </a:lnTo>
                  <a:lnTo>
                    <a:pt x="2377" y="1888"/>
                  </a:lnTo>
                  <a:lnTo>
                    <a:pt x="2375" y="1862"/>
                  </a:lnTo>
                  <a:lnTo>
                    <a:pt x="2373" y="1837"/>
                  </a:lnTo>
                  <a:lnTo>
                    <a:pt x="2390" y="1856"/>
                  </a:lnTo>
                  <a:lnTo>
                    <a:pt x="2407" y="1873"/>
                  </a:lnTo>
                  <a:lnTo>
                    <a:pt x="2426" y="1890"/>
                  </a:lnTo>
                  <a:lnTo>
                    <a:pt x="2446" y="1906"/>
                  </a:lnTo>
                  <a:lnTo>
                    <a:pt x="2467" y="1919"/>
                  </a:lnTo>
                  <a:lnTo>
                    <a:pt x="2486" y="1931"/>
                  </a:lnTo>
                  <a:lnTo>
                    <a:pt x="2507" y="1942"/>
                  </a:lnTo>
                  <a:lnTo>
                    <a:pt x="2528" y="1954"/>
                  </a:lnTo>
                  <a:lnTo>
                    <a:pt x="2549" y="1963"/>
                  </a:lnTo>
                  <a:lnTo>
                    <a:pt x="2572" y="1971"/>
                  </a:lnTo>
                  <a:lnTo>
                    <a:pt x="2594" y="1979"/>
                  </a:lnTo>
                  <a:lnTo>
                    <a:pt x="2617" y="1986"/>
                  </a:lnTo>
                  <a:lnTo>
                    <a:pt x="2663" y="1996"/>
                  </a:lnTo>
                  <a:lnTo>
                    <a:pt x="2709" y="2004"/>
                  </a:lnTo>
                  <a:lnTo>
                    <a:pt x="2747" y="2009"/>
                  </a:lnTo>
                  <a:lnTo>
                    <a:pt x="2786" y="2017"/>
                  </a:lnTo>
                  <a:lnTo>
                    <a:pt x="2822" y="2025"/>
                  </a:lnTo>
                  <a:lnTo>
                    <a:pt x="2858" y="2032"/>
                  </a:lnTo>
                  <a:lnTo>
                    <a:pt x="2891" y="2042"/>
                  </a:lnTo>
                  <a:lnTo>
                    <a:pt x="2924" y="2052"/>
                  </a:lnTo>
                  <a:lnTo>
                    <a:pt x="2954" y="2063"/>
                  </a:lnTo>
                  <a:lnTo>
                    <a:pt x="2983" y="2075"/>
                  </a:lnTo>
                  <a:lnTo>
                    <a:pt x="3012" y="2088"/>
                  </a:lnTo>
                  <a:lnTo>
                    <a:pt x="3037" y="2102"/>
                  </a:lnTo>
                  <a:lnTo>
                    <a:pt x="3062" y="2117"/>
                  </a:lnTo>
                  <a:lnTo>
                    <a:pt x="3085" y="2134"/>
                  </a:lnTo>
                  <a:lnTo>
                    <a:pt x="3106" y="2151"/>
                  </a:lnTo>
                  <a:lnTo>
                    <a:pt x="3125" y="2169"/>
                  </a:lnTo>
                  <a:lnTo>
                    <a:pt x="3143" y="2188"/>
                  </a:lnTo>
                  <a:lnTo>
                    <a:pt x="3160" y="2209"/>
                  </a:lnTo>
                  <a:lnTo>
                    <a:pt x="3160" y="2180"/>
                  </a:lnTo>
                  <a:lnTo>
                    <a:pt x="3160" y="2151"/>
                  </a:lnTo>
                  <a:lnTo>
                    <a:pt x="3156" y="2125"/>
                  </a:lnTo>
                  <a:lnTo>
                    <a:pt x="3152" y="2100"/>
                  </a:lnTo>
                  <a:lnTo>
                    <a:pt x="3146" y="2075"/>
                  </a:lnTo>
                  <a:lnTo>
                    <a:pt x="3139" y="2052"/>
                  </a:lnTo>
                  <a:lnTo>
                    <a:pt x="3129" y="2029"/>
                  </a:lnTo>
                  <a:lnTo>
                    <a:pt x="3120" y="2008"/>
                  </a:lnTo>
                  <a:lnTo>
                    <a:pt x="3106" y="1988"/>
                  </a:lnTo>
                  <a:lnTo>
                    <a:pt x="3095" y="1969"/>
                  </a:lnTo>
                  <a:lnTo>
                    <a:pt x="3081" y="1950"/>
                  </a:lnTo>
                  <a:lnTo>
                    <a:pt x="3066" y="1933"/>
                  </a:lnTo>
                  <a:lnTo>
                    <a:pt x="3035" y="1900"/>
                  </a:lnTo>
                  <a:lnTo>
                    <a:pt x="3004" y="1871"/>
                  </a:lnTo>
                  <a:lnTo>
                    <a:pt x="2937" y="1817"/>
                  </a:lnTo>
                  <a:lnTo>
                    <a:pt x="2876" y="1769"/>
                  </a:lnTo>
                  <a:lnTo>
                    <a:pt x="2849" y="1746"/>
                  </a:lnTo>
                  <a:lnTo>
                    <a:pt x="2828" y="1721"/>
                  </a:lnTo>
                  <a:lnTo>
                    <a:pt x="2818" y="1710"/>
                  </a:lnTo>
                  <a:lnTo>
                    <a:pt x="2810" y="1698"/>
                  </a:lnTo>
                  <a:lnTo>
                    <a:pt x="2803" y="1685"/>
                  </a:lnTo>
                  <a:lnTo>
                    <a:pt x="2799" y="1673"/>
                  </a:lnTo>
                  <a:lnTo>
                    <a:pt x="2837" y="1698"/>
                  </a:lnTo>
                  <a:lnTo>
                    <a:pt x="2876" y="1718"/>
                  </a:lnTo>
                  <a:lnTo>
                    <a:pt x="2910" y="1735"/>
                  </a:lnTo>
                  <a:lnTo>
                    <a:pt x="2947" y="1746"/>
                  </a:lnTo>
                  <a:lnTo>
                    <a:pt x="2983" y="1756"/>
                  </a:lnTo>
                  <a:lnTo>
                    <a:pt x="3020" y="1760"/>
                  </a:lnTo>
                  <a:lnTo>
                    <a:pt x="3058" y="1762"/>
                  </a:lnTo>
                  <a:lnTo>
                    <a:pt x="3098" y="1760"/>
                  </a:lnTo>
                  <a:lnTo>
                    <a:pt x="3125" y="1758"/>
                  </a:lnTo>
                  <a:lnTo>
                    <a:pt x="3156" y="1752"/>
                  </a:lnTo>
                  <a:lnTo>
                    <a:pt x="3185" y="1746"/>
                  </a:lnTo>
                  <a:lnTo>
                    <a:pt x="3216" y="1739"/>
                  </a:lnTo>
                  <a:lnTo>
                    <a:pt x="3244" y="1733"/>
                  </a:lnTo>
                  <a:lnTo>
                    <a:pt x="3275" y="1727"/>
                  </a:lnTo>
                  <a:lnTo>
                    <a:pt x="3306" y="1723"/>
                  </a:lnTo>
                  <a:lnTo>
                    <a:pt x="3337" y="1721"/>
                  </a:lnTo>
                  <a:lnTo>
                    <a:pt x="3367" y="1721"/>
                  </a:lnTo>
                  <a:lnTo>
                    <a:pt x="3396" y="1725"/>
                  </a:lnTo>
                  <a:lnTo>
                    <a:pt x="3411" y="1729"/>
                  </a:lnTo>
                  <a:lnTo>
                    <a:pt x="3427" y="1735"/>
                  </a:lnTo>
                  <a:lnTo>
                    <a:pt x="3440" y="1741"/>
                  </a:lnTo>
                  <a:lnTo>
                    <a:pt x="3456" y="1746"/>
                  </a:lnTo>
                  <a:lnTo>
                    <a:pt x="3469" y="1756"/>
                  </a:lnTo>
                  <a:lnTo>
                    <a:pt x="3484" y="1766"/>
                  </a:lnTo>
                  <a:lnTo>
                    <a:pt x="3498" y="1777"/>
                  </a:lnTo>
                  <a:lnTo>
                    <a:pt x="3511" y="1791"/>
                  </a:lnTo>
                  <a:lnTo>
                    <a:pt x="3525" y="1806"/>
                  </a:lnTo>
                  <a:lnTo>
                    <a:pt x="3538" y="1823"/>
                  </a:lnTo>
                  <a:lnTo>
                    <a:pt x="3552" y="1840"/>
                  </a:lnTo>
                  <a:lnTo>
                    <a:pt x="3563" y="1862"/>
                  </a:lnTo>
                  <a:lnTo>
                    <a:pt x="3596" y="1842"/>
                  </a:lnTo>
                  <a:lnTo>
                    <a:pt x="3630" y="1827"/>
                  </a:lnTo>
                  <a:lnTo>
                    <a:pt x="3665" y="1814"/>
                  </a:lnTo>
                  <a:lnTo>
                    <a:pt x="3699" y="1804"/>
                  </a:lnTo>
                  <a:lnTo>
                    <a:pt x="3736" y="1798"/>
                  </a:lnTo>
                  <a:lnTo>
                    <a:pt x="3772" y="1794"/>
                  </a:lnTo>
                  <a:lnTo>
                    <a:pt x="3809" y="1794"/>
                  </a:lnTo>
                  <a:lnTo>
                    <a:pt x="3843" y="1796"/>
                  </a:lnTo>
                  <a:lnTo>
                    <a:pt x="3880" y="1800"/>
                  </a:lnTo>
                  <a:lnTo>
                    <a:pt x="3916" y="1808"/>
                  </a:lnTo>
                  <a:lnTo>
                    <a:pt x="3951" y="1816"/>
                  </a:lnTo>
                  <a:lnTo>
                    <a:pt x="3986" y="1827"/>
                  </a:lnTo>
                  <a:lnTo>
                    <a:pt x="4018" y="1839"/>
                  </a:lnTo>
                  <a:lnTo>
                    <a:pt x="4051" y="1854"/>
                  </a:lnTo>
                  <a:lnTo>
                    <a:pt x="4080" y="1869"/>
                  </a:lnTo>
                  <a:lnTo>
                    <a:pt x="4110" y="1887"/>
                  </a:lnTo>
                  <a:close/>
                  <a:moveTo>
                    <a:pt x="2246" y="1449"/>
                  </a:moveTo>
                  <a:lnTo>
                    <a:pt x="1862" y="1449"/>
                  </a:lnTo>
                  <a:lnTo>
                    <a:pt x="1862" y="1063"/>
                  </a:lnTo>
                  <a:lnTo>
                    <a:pt x="2246" y="1063"/>
                  </a:lnTo>
                  <a:lnTo>
                    <a:pt x="2246" y="14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Päivämäärän paikkamerkki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8.10.2020 Ancient and Medieval Middle East seminar, University of Helsinki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669315E-5A66-CF44-AE5D-C333B2F730C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7968994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539552" y="1916832"/>
            <a:ext cx="439248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>
              <a:defRPr sz="3000"/>
            </a:lvl1pPr>
          </a:lstStyle>
          <a:p>
            <a:pPr lvl="0"/>
            <a:r>
              <a:rPr lang="fi-FI" dirty="0"/>
              <a:t>CLICK TO ADD TITLE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" hasCustomPrompt="1"/>
          </p:nvPr>
        </p:nvSpPr>
        <p:spPr bwMode="auto">
          <a:xfrm>
            <a:off x="467544" y="2996953"/>
            <a:ext cx="4464496" cy="3169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342900" indent="-250825">
              <a:lnSpc>
                <a:spcPct val="80000"/>
              </a:lnSpc>
              <a:buClr>
                <a:schemeClr val="tx1"/>
              </a:buClr>
              <a:buFont typeface="Arial"/>
              <a:buChar char="•"/>
              <a:defRPr>
                <a:latin typeface="+mn-lt"/>
                <a:cs typeface="Gotham Narrow Book"/>
              </a:defRPr>
            </a:lvl1pPr>
            <a:lvl2pPr marL="725488" indent="-342900">
              <a:lnSpc>
                <a:spcPct val="80000"/>
              </a:lnSpc>
              <a:buFont typeface="Arial"/>
              <a:buChar char="•"/>
              <a:defRPr>
                <a:latin typeface="+mn-lt"/>
                <a:cs typeface="Gotham Narrow Book"/>
              </a:defRPr>
            </a:lvl2pPr>
            <a:lvl3pPr>
              <a:lnSpc>
                <a:spcPct val="80000"/>
              </a:lnSpc>
              <a:defRPr>
                <a:latin typeface="+mn-lt"/>
                <a:cs typeface="Gotham Narrow Book"/>
              </a:defRPr>
            </a:lvl3pPr>
            <a:lvl4pPr>
              <a:lnSpc>
                <a:spcPct val="80000"/>
              </a:lnSpc>
              <a:defRPr>
                <a:latin typeface="+mn-lt"/>
                <a:cs typeface="Gotham Narrow Book"/>
              </a:defRPr>
            </a:lvl4pPr>
            <a:lvl5pPr>
              <a:lnSpc>
                <a:spcPct val="80000"/>
              </a:lnSpc>
              <a:defRPr>
                <a:latin typeface="+mn-lt"/>
                <a:cs typeface="Gotham Narrow Book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add</a:t>
            </a:r>
            <a:r>
              <a:rPr lang="fi-FI" noProof="0" dirty="0"/>
              <a:t> </a:t>
            </a:r>
            <a:r>
              <a:rPr lang="fi-FI" noProof="0" dirty="0" err="1"/>
              <a:t>text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en-US" noProof="0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5076000" y="254000"/>
            <a:ext cx="3810000" cy="2952750"/>
          </a:xfrm>
          <a:solidFill>
            <a:srgbClr val="7F7F7F"/>
          </a:solidFill>
        </p:spPr>
        <p:txBody>
          <a:bodyPr anchor="ctr"/>
          <a:lstStyle>
            <a:lvl1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chemeClr val="accent1"/>
              </a:buClr>
              <a:buSzPct val="100000"/>
              <a:buFontTx/>
              <a:buNone/>
              <a:tabLst/>
              <a:defRPr b="0" i="0">
                <a:latin typeface="+mn-lt"/>
                <a:cs typeface="Gotham-Bold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5076056" y="3212976"/>
            <a:ext cx="3810000" cy="2952750"/>
          </a:xfrm>
          <a:solidFill>
            <a:schemeClr val="tx1">
              <a:lumMod val="65000"/>
              <a:lumOff val="35000"/>
            </a:schemeClr>
          </a:solidFill>
        </p:spPr>
        <p:txBody>
          <a:bodyPr anchor="ctr"/>
          <a:lstStyle>
            <a:lvl1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50000"/>
              </a:spcAft>
              <a:buClr>
                <a:schemeClr val="accent1"/>
              </a:buClr>
              <a:buSzPct val="100000"/>
              <a:buFontTx/>
              <a:buNone/>
              <a:tabLst/>
              <a:defRPr b="0" i="0">
                <a:latin typeface="+mn-lt"/>
                <a:cs typeface="Gotham-Bold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grpSp>
        <p:nvGrpSpPr>
          <p:cNvPr id="16" name="Ryhmä 15"/>
          <p:cNvGrpSpPr/>
          <p:nvPr userDrawn="1"/>
        </p:nvGrpSpPr>
        <p:grpSpPr bwMode="black">
          <a:xfrm>
            <a:off x="252000" y="250723"/>
            <a:ext cx="1716026" cy="1608305"/>
            <a:chOff x="1311275" y="373063"/>
            <a:chExt cx="6524625" cy="6115050"/>
          </a:xfrm>
          <a:solidFill>
            <a:schemeClr val="tx1"/>
          </a:solidFill>
        </p:grpSpPr>
        <p:sp>
          <p:nvSpPr>
            <p:cNvPr id="17" name="Rectangle 5"/>
            <p:cNvSpPr>
              <a:spLocks noChangeArrowheads="1"/>
            </p:cNvSpPr>
            <p:nvPr userDrawn="1"/>
          </p:nvSpPr>
          <p:spPr bwMode="black">
            <a:xfrm>
              <a:off x="4267200" y="5875338"/>
              <a:ext cx="609600" cy="612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0" name="Rectangle 6"/>
            <p:cNvSpPr>
              <a:spLocks noChangeArrowheads="1"/>
            </p:cNvSpPr>
            <p:nvPr userDrawn="1"/>
          </p:nvSpPr>
          <p:spPr bwMode="black">
            <a:xfrm>
              <a:off x="4267200" y="373063"/>
              <a:ext cx="609600" cy="609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black">
            <a:xfrm>
              <a:off x="1311275" y="1436688"/>
              <a:ext cx="6524625" cy="4152900"/>
            </a:xfrm>
            <a:custGeom>
              <a:avLst/>
              <a:gdLst>
                <a:gd name="T0" fmla="*/ 3947 w 4110"/>
                <a:gd name="T1" fmla="*/ 1670 h 2616"/>
                <a:gd name="T2" fmla="*/ 3459 w 4110"/>
                <a:gd name="T3" fmla="*/ 1403 h 2616"/>
                <a:gd name="T4" fmla="*/ 3294 w 4110"/>
                <a:gd name="T5" fmla="*/ 1199 h 2616"/>
                <a:gd name="T6" fmla="*/ 3062 w 4110"/>
                <a:gd name="T7" fmla="*/ 1048 h 2616"/>
                <a:gd name="T8" fmla="*/ 2897 w 4110"/>
                <a:gd name="T9" fmla="*/ 789 h 2616"/>
                <a:gd name="T10" fmla="*/ 2734 w 4110"/>
                <a:gd name="T11" fmla="*/ 314 h 2616"/>
                <a:gd name="T12" fmla="*/ 2417 w 4110"/>
                <a:gd name="T13" fmla="*/ 63 h 2616"/>
                <a:gd name="T14" fmla="*/ 2077 w 4110"/>
                <a:gd name="T15" fmla="*/ 19 h 2616"/>
                <a:gd name="T16" fmla="*/ 2204 w 4110"/>
                <a:gd name="T17" fmla="*/ 197 h 2616"/>
                <a:gd name="T18" fmla="*/ 2175 w 4110"/>
                <a:gd name="T19" fmla="*/ 357 h 2616"/>
                <a:gd name="T20" fmla="*/ 2041 w 4110"/>
                <a:gd name="T21" fmla="*/ 433 h 2616"/>
                <a:gd name="T22" fmla="*/ 1818 w 4110"/>
                <a:gd name="T23" fmla="*/ 362 h 2616"/>
                <a:gd name="T24" fmla="*/ 1518 w 4110"/>
                <a:gd name="T25" fmla="*/ 159 h 2616"/>
                <a:gd name="T26" fmla="*/ 1213 w 4110"/>
                <a:gd name="T27" fmla="*/ 130 h 2616"/>
                <a:gd name="T28" fmla="*/ 1198 w 4110"/>
                <a:gd name="T29" fmla="*/ 209 h 2616"/>
                <a:gd name="T30" fmla="*/ 1401 w 4110"/>
                <a:gd name="T31" fmla="*/ 481 h 2616"/>
                <a:gd name="T32" fmla="*/ 1555 w 4110"/>
                <a:gd name="T33" fmla="*/ 708 h 2616"/>
                <a:gd name="T34" fmla="*/ 1672 w 4110"/>
                <a:gd name="T35" fmla="*/ 796 h 2616"/>
                <a:gd name="T36" fmla="*/ 1405 w 4110"/>
                <a:gd name="T37" fmla="*/ 787 h 2616"/>
                <a:gd name="T38" fmla="*/ 1102 w 4110"/>
                <a:gd name="T39" fmla="*/ 558 h 2616"/>
                <a:gd name="T40" fmla="*/ 821 w 4110"/>
                <a:gd name="T41" fmla="*/ 395 h 2616"/>
                <a:gd name="T42" fmla="*/ 531 w 4110"/>
                <a:gd name="T43" fmla="*/ 426 h 2616"/>
                <a:gd name="T44" fmla="*/ 748 w 4110"/>
                <a:gd name="T45" fmla="*/ 537 h 2616"/>
                <a:gd name="T46" fmla="*/ 762 w 4110"/>
                <a:gd name="T47" fmla="*/ 704 h 2616"/>
                <a:gd name="T48" fmla="*/ 608 w 4110"/>
                <a:gd name="T49" fmla="*/ 689 h 2616"/>
                <a:gd name="T50" fmla="*/ 387 w 4110"/>
                <a:gd name="T51" fmla="*/ 529 h 2616"/>
                <a:gd name="T52" fmla="*/ 103 w 4110"/>
                <a:gd name="T53" fmla="*/ 499 h 2616"/>
                <a:gd name="T54" fmla="*/ 157 w 4110"/>
                <a:gd name="T55" fmla="*/ 597 h 2616"/>
                <a:gd name="T56" fmla="*/ 397 w 4110"/>
                <a:gd name="T57" fmla="*/ 913 h 2616"/>
                <a:gd name="T58" fmla="*/ 578 w 4110"/>
                <a:gd name="T59" fmla="*/ 1190 h 2616"/>
                <a:gd name="T60" fmla="*/ 954 w 4110"/>
                <a:gd name="T61" fmla="*/ 1253 h 2616"/>
                <a:gd name="T62" fmla="*/ 1184 w 4110"/>
                <a:gd name="T63" fmla="*/ 1316 h 2616"/>
                <a:gd name="T64" fmla="*/ 1250 w 4110"/>
                <a:gd name="T65" fmla="*/ 1526 h 2616"/>
                <a:gd name="T66" fmla="*/ 1365 w 4110"/>
                <a:gd name="T67" fmla="*/ 1691 h 2616"/>
                <a:gd name="T68" fmla="*/ 1601 w 4110"/>
                <a:gd name="T69" fmla="*/ 1766 h 2616"/>
                <a:gd name="T70" fmla="*/ 1384 w 4110"/>
                <a:gd name="T71" fmla="*/ 1823 h 2616"/>
                <a:gd name="T72" fmla="*/ 965 w 4110"/>
                <a:gd name="T73" fmla="*/ 1706 h 2616"/>
                <a:gd name="T74" fmla="*/ 971 w 4110"/>
                <a:gd name="T75" fmla="*/ 1890 h 2616"/>
                <a:gd name="T76" fmla="*/ 1173 w 4110"/>
                <a:gd name="T77" fmla="*/ 2136 h 2616"/>
                <a:gd name="T78" fmla="*/ 1534 w 4110"/>
                <a:gd name="T79" fmla="*/ 2226 h 2616"/>
                <a:gd name="T80" fmla="*/ 1883 w 4110"/>
                <a:gd name="T81" fmla="*/ 2182 h 2616"/>
                <a:gd name="T82" fmla="*/ 1985 w 4110"/>
                <a:gd name="T83" fmla="*/ 2299 h 2616"/>
                <a:gd name="T84" fmla="*/ 2154 w 4110"/>
                <a:gd name="T85" fmla="*/ 2418 h 2616"/>
                <a:gd name="T86" fmla="*/ 2476 w 4110"/>
                <a:gd name="T87" fmla="*/ 2413 h 2616"/>
                <a:gd name="T88" fmla="*/ 2797 w 4110"/>
                <a:gd name="T89" fmla="*/ 2585 h 2616"/>
                <a:gd name="T90" fmla="*/ 2803 w 4110"/>
                <a:gd name="T91" fmla="*/ 2395 h 2616"/>
                <a:gd name="T92" fmla="*/ 2594 w 4110"/>
                <a:gd name="T93" fmla="*/ 2119 h 2616"/>
                <a:gd name="T94" fmla="*/ 2403 w 4110"/>
                <a:gd name="T95" fmla="*/ 1960 h 2616"/>
                <a:gd name="T96" fmla="*/ 2426 w 4110"/>
                <a:gd name="T97" fmla="*/ 1890 h 2616"/>
                <a:gd name="T98" fmla="*/ 2663 w 4110"/>
                <a:gd name="T99" fmla="*/ 1996 h 2616"/>
                <a:gd name="T100" fmla="*/ 3012 w 4110"/>
                <a:gd name="T101" fmla="*/ 2088 h 2616"/>
                <a:gd name="T102" fmla="*/ 3156 w 4110"/>
                <a:gd name="T103" fmla="*/ 2125 h 2616"/>
                <a:gd name="T104" fmla="*/ 3035 w 4110"/>
                <a:gd name="T105" fmla="*/ 1900 h 2616"/>
                <a:gd name="T106" fmla="*/ 2837 w 4110"/>
                <a:gd name="T107" fmla="*/ 1698 h 2616"/>
                <a:gd name="T108" fmla="*/ 3185 w 4110"/>
                <a:gd name="T109" fmla="*/ 1746 h 2616"/>
                <a:gd name="T110" fmla="*/ 3440 w 4110"/>
                <a:gd name="T111" fmla="*/ 1741 h 2616"/>
                <a:gd name="T112" fmla="*/ 3596 w 4110"/>
                <a:gd name="T113" fmla="*/ 1842 h 2616"/>
                <a:gd name="T114" fmla="*/ 3951 w 4110"/>
                <a:gd name="T115" fmla="*/ 1816 h 2616"/>
                <a:gd name="T116" fmla="*/ 2246 w 4110"/>
                <a:gd name="T117" fmla="*/ 1449 h 2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110" h="2616">
                  <a:moveTo>
                    <a:pt x="4110" y="1887"/>
                  </a:moveTo>
                  <a:lnTo>
                    <a:pt x="4095" y="1858"/>
                  </a:lnTo>
                  <a:lnTo>
                    <a:pt x="4080" y="1829"/>
                  </a:lnTo>
                  <a:lnTo>
                    <a:pt x="4062" y="1802"/>
                  </a:lnTo>
                  <a:lnTo>
                    <a:pt x="4045" y="1777"/>
                  </a:lnTo>
                  <a:lnTo>
                    <a:pt x="4028" y="1754"/>
                  </a:lnTo>
                  <a:lnTo>
                    <a:pt x="4009" y="1731"/>
                  </a:lnTo>
                  <a:lnTo>
                    <a:pt x="3989" y="1710"/>
                  </a:lnTo>
                  <a:lnTo>
                    <a:pt x="3968" y="1689"/>
                  </a:lnTo>
                  <a:lnTo>
                    <a:pt x="3947" y="1670"/>
                  </a:lnTo>
                  <a:lnTo>
                    <a:pt x="3926" y="1652"/>
                  </a:lnTo>
                  <a:lnTo>
                    <a:pt x="3903" y="1635"/>
                  </a:lnTo>
                  <a:lnTo>
                    <a:pt x="3882" y="1618"/>
                  </a:lnTo>
                  <a:lnTo>
                    <a:pt x="3834" y="1589"/>
                  </a:lnTo>
                  <a:lnTo>
                    <a:pt x="3788" y="1560"/>
                  </a:lnTo>
                  <a:lnTo>
                    <a:pt x="3690" y="1512"/>
                  </a:lnTo>
                  <a:lnTo>
                    <a:pt x="3594" y="1468"/>
                  </a:lnTo>
                  <a:lnTo>
                    <a:pt x="3548" y="1447"/>
                  </a:lnTo>
                  <a:lnTo>
                    <a:pt x="3504" y="1426"/>
                  </a:lnTo>
                  <a:lnTo>
                    <a:pt x="3459" y="1403"/>
                  </a:lnTo>
                  <a:lnTo>
                    <a:pt x="3419" y="1378"/>
                  </a:lnTo>
                  <a:lnTo>
                    <a:pt x="3402" y="1364"/>
                  </a:lnTo>
                  <a:lnTo>
                    <a:pt x="3385" y="1351"/>
                  </a:lnTo>
                  <a:lnTo>
                    <a:pt x="3369" y="1336"/>
                  </a:lnTo>
                  <a:lnTo>
                    <a:pt x="3356" y="1318"/>
                  </a:lnTo>
                  <a:lnTo>
                    <a:pt x="3342" y="1299"/>
                  </a:lnTo>
                  <a:lnTo>
                    <a:pt x="3331" y="1282"/>
                  </a:lnTo>
                  <a:lnTo>
                    <a:pt x="3319" y="1263"/>
                  </a:lnTo>
                  <a:lnTo>
                    <a:pt x="3310" y="1242"/>
                  </a:lnTo>
                  <a:lnTo>
                    <a:pt x="3294" y="1199"/>
                  </a:lnTo>
                  <a:lnTo>
                    <a:pt x="3281" y="1157"/>
                  </a:lnTo>
                  <a:lnTo>
                    <a:pt x="3271" y="1115"/>
                  </a:lnTo>
                  <a:lnTo>
                    <a:pt x="3264" y="1073"/>
                  </a:lnTo>
                  <a:lnTo>
                    <a:pt x="3223" y="1076"/>
                  </a:lnTo>
                  <a:lnTo>
                    <a:pt x="3179" y="1076"/>
                  </a:lnTo>
                  <a:lnTo>
                    <a:pt x="3156" y="1075"/>
                  </a:lnTo>
                  <a:lnTo>
                    <a:pt x="3133" y="1071"/>
                  </a:lnTo>
                  <a:lnTo>
                    <a:pt x="3110" y="1065"/>
                  </a:lnTo>
                  <a:lnTo>
                    <a:pt x="3087" y="1057"/>
                  </a:lnTo>
                  <a:lnTo>
                    <a:pt x="3062" y="1048"/>
                  </a:lnTo>
                  <a:lnTo>
                    <a:pt x="3039" y="1034"/>
                  </a:lnTo>
                  <a:lnTo>
                    <a:pt x="3018" y="1019"/>
                  </a:lnTo>
                  <a:lnTo>
                    <a:pt x="2997" y="1000"/>
                  </a:lnTo>
                  <a:lnTo>
                    <a:pt x="2976" y="979"/>
                  </a:lnTo>
                  <a:lnTo>
                    <a:pt x="2956" y="952"/>
                  </a:lnTo>
                  <a:lnTo>
                    <a:pt x="2939" y="921"/>
                  </a:lnTo>
                  <a:lnTo>
                    <a:pt x="2924" y="886"/>
                  </a:lnTo>
                  <a:lnTo>
                    <a:pt x="2912" y="856"/>
                  </a:lnTo>
                  <a:lnTo>
                    <a:pt x="2905" y="823"/>
                  </a:lnTo>
                  <a:lnTo>
                    <a:pt x="2897" y="789"/>
                  </a:lnTo>
                  <a:lnTo>
                    <a:pt x="2889" y="752"/>
                  </a:lnTo>
                  <a:lnTo>
                    <a:pt x="2874" y="675"/>
                  </a:lnTo>
                  <a:lnTo>
                    <a:pt x="2857" y="593"/>
                  </a:lnTo>
                  <a:lnTo>
                    <a:pt x="2845" y="550"/>
                  </a:lnTo>
                  <a:lnTo>
                    <a:pt x="2834" y="508"/>
                  </a:lnTo>
                  <a:lnTo>
                    <a:pt x="2816" y="464"/>
                  </a:lnTo>
                  <a:lnTo>
                    <a:pt x="2797" y="422"/>
                  </a:lnTo>
                  <a:lnTo>
                    <a:pt x="2776" y="378"/>
                  </a:lnTo>
                  <a:lnTo>
                    <a:pt x="2749" y="335"/>
                  </a:lnTo>
                  <a:lnTo>
                    <a:pt x="2734" y="314"/>
                  </a:lnTo>
                  <a:lnTo>
                    <a:pt x="2718" y="293"/>
                  </a:lnTo>
                  <a:lnTo>
                    <a:pt x="2701" y="272"/>
                  </a:lnTo>
                  <a:lnTo>
                    <a:pt x="2682" y="251"/>
                  </a:lnTo>
                  <a:lnTo>
                    <a:pt x="2647" y="216"/>
                  </a:lnTo>
                  <a:lnTo>
                    <a:pt x="2611" y="184"/>
                  </a:lnTo>
                  <a:lnTo>
                    <a:pt x="2572" y="153"/>
                  </a:lnTo>
                  <a:lnTo>
                    <a:pt x="2534" y="126"/>
                  </a:lnTo>
                  <a:lnTo>
                    <a:pt x="2496" y="101"/>
                  </a:lnTo>
                  <a:lnTo>
                    <a:pt x="2457" y="80"/>
                  </a:lnTo>
                  <a:lnTo>
                    <a:pt x="2417" y="63"/>
                  </a:lnTo>
                  <a:lnTo>
                    <a:pt x="2377" y="46"/>
                  </a:lnTo>
                  <a:lnTo>
                    <a:pt x="2336" y="32"/>
                  </a:lnTo>
                  <a:lnTo>
                    <a:pt x="2296" y="21"/>
                  </a:lnTo>
                  <a:lnTo>
                    <a:pt x="2256" y="13"/>
                  </a:lnTo>
                  <a:lnTo>
                    <a:pt x="2215" y="5"/>
                  </a:lnTo>
                  <a:lnTo>
                    <a:pt x="2175" y="1"/>
                  </a:lnTo>
                  <a:lnTo>
                    <a:pt x="2135" y="0"/>
                  </a:lnTo>
                  <a:lnTo>
                    <a:pt x="2094" y="0"/>
                  </a:lnTo>
                  <a:lnTo>
                    <a:pt x="2054" y="1"/>
                  </a:lnTo>
                  <a:lnTo>
                    <a:pt x="2077" y="19"/>
                  </a:lnTo>
                  <a:lnTo>
                    <a:pt x="2098" y="34"/>
                  </a:lnTo>
                  <a:lnTo>
                    <a:pt x="2117" y="51"/>
                  </a:lnTo>
                  <a:lnTo>
                    <a:pt x="2135" y="71"/>
                  </a:lnTo>
                  <a:lnTo>
                    <a:pt x="2150" y="88"/>
                  </a:lnTo>
                  <a:lnTo>
                    <a:pt x="2163" y="105"/>
                  </a:lnTo>
                  <a:lnTo>
                    <a:pt x="2175" y="124"/>
                  </a:lnTo>
                  <a:lnTo>
                    <a:pt x="2185" y="142"/>
                  </a:lnTo>
                  <a:lnTo>
                    <a:pt x="2192" y="161"/>
                  </a:lnTo>
                  <a:lnTo>
                    <a:pt x="2200" y="178"/>
                  </a:lnTo>
                  <a:lnTo>
                    <a:pt x="2204" y="197"/>
                  </a:lnTo>
                  <a:lnTo>
                    <a:pt x="2208" y="215"/>
                  </a:lnTo>
                  <a:lnTo>
                    <a:pt x="2210" y="232"/>
                  </a:lnTo>
                  <a:lnTo>
                    <a:pt x="2210" y="249"/>
                  </a:lnTo>
                  <a:lnTo>
                    <a:pt x="2208" y="266"/>
                  </a:lnTo>
                  <a:lnTo>
                    <a:pt x="2206" y="284"/>
                  </a:lnTo>
                  <a:lnTo>
                    <a:pt x="2202" y="299"/>
                  </a:lnTo>
                  <a:lnTo>
                    <a:pt x="2198" y="314"/>
                  </a:lnTo>
                  <a:lnTo>
                    <a:pt x="2190" y="330"/>
                  </a:lnTo>
                  <a:lnTo>
                    <a:pt x="2183" y="343"/>
                  </a:lnTo>
                  <a:lnTo>
                    <a:pt x="2175" y="357"/>
                  </a:lnTo>
                  <a:lnTo>
                    <a:pt x="2165" y="370"/>
                  </a:lnTo>
                  <a:lnTo>
                    <a:pt x="2156" y="382"/>
                  </a:lnTo>
                  <a:lnTo>
                    <a:pt x="2144" y="391"/>
                  </a:lnTo>
                  <a:lnTo>
                    <a:pt x="2131" y="401"/>
                  </a:lnTo>
                  <a:lnTo>
                    <a:pt x="2117" y="410"/>
                  </a:lnTo>
                  <a:lnTo>
                    <a:pt x="2104" y="418"/>
                  </a:lnTo>
                  <a:lnTo>
                    <a:pt x="2089" y="424"/>
                  </a:lnTo>
                  <a:lnTo>
                    <a:pt x="2073" y="428"/>
                  </a:lnTo>
                  <a:lnTo>
                    <a:pt x="2058" y="431"/>
                  </a:lnTo>
                  <a:lnTo>
                    <a:pt x="2041" y="433"/>
                  </a:lnTo>
                  <a:lnTo>
                    <a:pt x="2023" y="435"/>
                  </a:lnTo>
                  <a:lnTo>
                    <a:pt x="1998" y="433"/>
                  </a:lnTo>
                  <a:lnTo>
                    <a:pt x="1975" y="431"/>
                  </a:lnTo>
                  <a:lnTo>
                    <a:pt x="1954" y="428"/>
                  </a:lnTo>
                  <a:lnTo>
                    <a:pt x="1933" y="422"/>
                  </a:lnTo>
                  <a:lnTo>
                    <a:pt x="1912" y="414"/>
                  </a:lnTo>
                  <a:lnTo>
                    <a:pt x="1893" y="407"/>
                  </a:lnTo>
                  <a:lnTo>
                    <a:pt x="1874" y="397"/>
                  </a:lnTo>
                  <a:lnTo>
                    <a:pt x="1854" y="385"/>
                  </a:lnTo>
                  <a:lnTo>
                    <a:pt x="1818" y="362"/>
                  </a:lnTo>
                  <a:lnTo>
                    <a:pt x="1781" y="335"/>
                  </a:lnTo>
                  <a:lnTo>
                    <a:pt x="1747" y="307"/>
                  </a:lnTo>
                  <a:lnTo>
                    <a:pt x="1710" y="278"/>
                  </a:lnTo>
                  <a:lnTo>
                    <a:pt x="1672" y="247"/>
                  </a:lnTo>
                  <a:lnTo>
                    <a:pt x="1632" y="220"/>
                  </a:lnTo>
                  <a:lnTo>
                    <a:pt x="1610" y="207"/>
                  </a:lnTo>
                  <a:lnTo>
                    <a:pt x="1589" y="193"/>
                  </a:lnTo>
                  <a:lnTo>
                    <a:pt x="1566" y="180"/>
                  </a:lnTo>
                  <a:lnTo>
                    <a:pt x="1543" y="168"/>
                  </a:lnTo>
                  <a:lnTo>
                    <a:pt x="1518" y="159"/>
                  </a:lnTo>
                  <a:lnTo>
                    <a:pt x="1491" y="149"/>
                  </a:lnTo>
                  <a:lnTo>
                    <a:pt x="1465" y="142"/>
                  </a:lnTo>
                  <a:lnTo>
                    <a:pt x="1436" y="134"/>
                  </a:lnTo>
                  <a:lnTo>
                    <a:pt x="1405" y="128"/>
                  </a:lnTo>
                  <a:lnTo>
                    <a:pt x="1374" y="124"/>
                  </a:lnTo>
                  <a:lnTo>
                    <a:pt x="1342" y="120"/>
                  </a:lnTo>
                  <a:lnTo>
                    <a:pt x="1305" y="120"/>
                  </a:lnTo>
                  <a:lnTo>
                    <a:pt x="1273" y="120"/>
                  </a:lnTo>
                  <a:lnTo>
                    <a:pt x="1242" y="124"/>
                  </a:lnTo>
                  <a:lnTo>
                    <a:pt x="1213" y="130"/>
                  </a:lnTo>
                  <a:lnTo>
                    <a:pt x="1184" y="138"/>
                  </a:lnTo>
                  <a:lnTo>
                    <a:pt x="1159" y="147"/>
                  </a:lnTo>
                  <a:lnTo>
                    <a:pt x="1134" y="157"/>
                  </a:lnTo>
                  <a:lnTo>
                    <a:pt x="1113" y="168"/>
                  </a:lnTo>
                  <a:lnTo>
                    <a:pt x="1092" y="180"/>
                  </a:lnTo>
                  <a:lnTo>
                    <a:pt x="1113" y="182"/>
                  </a:lnTo>
                  <a:lnTo>
                    <a:pt x="1130" y="186"/>
                  </a:lnTo>
                  <a:lnTo>
                    <a:pt x="1150" y="192"/>
                  </a:lnTo>
                  <a:lnTo>
                    <a:pt x="1167" y="195"/>
                  </a:lnTo>
                  <a:lnTo>
                    <a:pt x="1198" y="209"/>
                  </a:lnTo>
                  <a:lnTo>
                    <a:pt x="1226" y="224"/>
                  </a:lnTo>
                  <a:lnTo>
                    <a:pt x="1251" y="243"/>
                  </a:lnTo>
                  <a:lnTo>
                    <a:pt x="1274" y="264"/>
                  </a:lnTo>
                  <a:lnTo>
                    <a:pt x="1296" y="286"/>
                  </a:lnTo>
                  <a:lnTo>
                    <a:pt x="1315" y="311"/>
                  </a:lnTo>
                  <a:lnTo>
                    <a:pt x="1332" y="337"/>
                  </a:lnTo>
                  <a:lnTo>
                    <a:pt x="1347" y="364"/>
                  </a:lnTo>
                  <a:lnTo>
                    <a:pt x="1363" y="391"/>
                  </a:lnTo>
                  <a:lnTo>
                    <a:pt x="1376" y="422"/>
                  </a:lnTo>
                  <a:lnTo>
                    <a:pt x="1401" y="481"/>
                  </a:lnTo>
                  <a:lnTo>
                    <a:pt x="1426" y="541"/>
                  </a:lnTo>
                  <a:lnTo>
                    <a:pt x="1436" y="564"/>
                  </a:lnTo>
                  <a:lnTo>
                    <a:pt x="1447" y="585"/>
                  </a:lnTo>
                  <a:lnTo>
                    <a:pt x="1461" y="606"/>
                  </a:lnTo>
                  <a:lnTo>
                    <a:pt x="1474" y="625"/>
                  </a:lnTo>
                  <a:lnTo>
                    <a:pt x="1488" y="645"/>
                  </a:lnTo>
                  <a:lnTo>
                    <a:pt x="1503" y="662"/>
                  </a:lnTo>
                  <a:lnTo>
                    <a:pt x="1520" y="677"/>
                  </a:lnTo>
                  <a:lnTo>
                    <a:pt x="1538" y="693"/>
                  </a:lnTo>
                  <a:lnTo>
                    <a:pt x="1555" y="708"/>
                  </a:lnTo>
                  <a:lnTo>
                    <a:pt x="1576" y="721"/>
                  </a:lnTo>
                  <a:lnTo>
                    <a:pt x="1595" y="733"/>
                  </a:lnTo>
                  <a:lnTo>
                    <a:pt x="1616" y="744"/>
                  </a:lnTo>
                  <a:lnTo>
                    <a:pt x="1639" y="754"/>
                  </a:lnTo>
                  <a:lnTo>
                    <a:pt x="1662" y="764"/>
                  </a:lnTo>
                  <a:lnTo>
                    <a:pt x="1687" y="771"/>
                  </a:lnTo>
                  <a:lnTo>
                    <a:pt x="1714" y="779"/>
                  </a:lnTo>
                  <a:lnTo>
                    <a:pt x="1703" y="785"/>
                  </a:lnTo>
                  <a:lnTo>
                    <a:pt x="1687" y="790"/>
                  </a:lnTo>
                  <a:lnTo>
                    <a:pt x="1672" y="796"/>
                  </a:lnTo>
                  <a:lnTo>
                    <a:pt x="1651" y="802"/>
                  </a:lnTo>
                  <a:lnTo>
                    <a:pt x="1630" y="806"/>
                  </a:lnTo>
                  <a:lnTo>
                    <a:pt x="1605" y="810"/>
                  </a:lnTo>
                  <a:lnTo>
                    <a:pt x="1578" y="812"/>
                  </a:lnTo>
                  <a:lnTo>
                    <a:pt x="1551" y="812"/>
                  </a:lnTo>
                  <a:lnTo>
                    <a:pt x="1518" y="812"/>
                  </a:lnTo>
                  <a:lnTo>
                    <a:pt x="1490" y="808"/>
                  </a:lnTo>
                  <a:lnTo>
                    <a:pt x="1461" y="802"/>
                  </a:lnTo>
                  <a:lnTo>
                    <a:pt x="1432" y="796"/>
                  </a:lnTo>
                  <a:lnTo>
                    <a:pt x="1405" y="787"/>
                  </a:lnTo>
                  <a:lnTo>
                    <a:pt x="1378" y="777"/>
                  </a:lnTo>
                  <a:lnTo>
                    <a:pt x="1353" y="765"/>
                  </a:lnTo>
                  <a:lnTo>
                    <a:pt x="1328" y="752"/>
                  </a:lnTo>
                  <a:lnTo>
                    <a:pt x="1303" y="737"/>
                  </a:lnTo>
                  <a:lnTo>
                    <a:pt x="1280" y="721"/>
                  </a:lnTo>
                  <a:lnTo>
                    <a:pt x="1257" y="702"/>
                  </a:lnTo>
                  <a:lnTo>
                    <a:pt x="1234" y="685"/>
                  </a:lnTo>
                  <a:lnTo>
                    <a:pt x="1188" y="643"/>
                  </a:lnTo>
                  <a:lnTo>
                    <a:pt x="1142" y="598"/>
                  </a:lnTo>
                  <a:lnTo>
                    <a:pt x="1102" y="558"/>
                  </a:lnTo>
                  <a:lnTo>
                    <a:pt x="1059" y="518"/>
                  </a:lnTo>
                  <a:lnTo>
                    <a:pt x="1036" y="501"/>
                  </a:lnTo>
                  <a:lnTo>
                    <a:pt x="1013" y="483"/>
                  </a:lnTo>
                  <a:lnTo>
                    <a:pt x="990" y="466"/>
                  </a:lnTo>
                  <a:lnTo>
                    <a:pt x="965" y="451"/>
                  </a:lnTo>
                  <a:lnTo>
                    <a:pt x="938" y="435"/>
                  </a:lnTo>
                  <a:lnTo>
                    <a:pt x="912" y="424"/>
                  </a:lnTo>
                  <a:lnTo>
                    <a:pt x="883" y="412"/>
                  </a:lnTo>
                  <a:lnTo>
                    <a:pt x="854" y="403"/>
                  </a:lnTo>
                  <a:lnTo>
                    <a:pt x="821" y="395"/>
                  </a:lnTo>
                  <a:lnTo>
                    <a:pt x="789" y="389"/>
                  </a:lnTo>
                  <a:lnTo>
                    <a:pt x="754" y="385"/>
                  </a:lnTo>
                  <a:lnTo>
                    <a:pt x="718" y="385"/>
                  </a:lnTo>
                  <a:lnTo>
                    <a:pt x="683" y="385"/>
                  </a:lnTo>
                  <a:lnTo>
                    <a:pt x="649" y="389"/>
                  </a:lnTo>
                  <a:lnTo>
                    <a:pt x="620" y="395"/>
                  </a:lnTo>
                  <a:lnTo>
                    <a:pt x="591" y="403"/>
                  </a:lnTo>
                  <a:lnTo>
                    <a:pt x="568" y="410"/>
                  </a:lnTo>
                  <a:lnTo>
                    <a:pt x="547" y="418"/>
                  </a:lnTo>
                  <a:lnTo>
                    <a:pt x="531" y="426"/>
                  </a:lnTo>
                  <a:lnTo>
                    <a:pt x="520" y="433"/>
                  </a:lnTo>
                  <a:lnTo>
                    <a:pt x="562" y="441"/>
                  </a:lnTo>
                  <a:lnTo>
                    <a:pt x="608" y="455"/>
                  </a:lnTo>
                  <a:lnTo>
                    <a:pt x="631" y="464"/>
                  </a:lnTo>
                  <a:lnTo>
                    <a:pt x="652" y="474"/>
                  </a:lnTo>
                  <a:lnTo>
                    <a:pt x="675" y="483"/>
                  </a:lnTo>
                  <a:lnTo>
                    <a:pt x="695" y="495"/>
                  </a:lnTo>
                  <a:lnTo>
                    <a:pt x="716" y="508"/>
                  </a:lnTo>
                  <a:lnTo>
                    <a:pt x="733" y="522"/>
                  </a:lnTo>
                  <a:lnTo>
                    <a:pt x="748" y="537"/>
                  </a:lnTo>
                  <a:lnTo>
                    <a:pt x="764" y="554"/>
                  </a:lnTo>
                  <a:lnTo>
                    <a:pt x="773" y="572"/>
                  </a:lnTo>
                  <a:lnTo>
                    <a:pt x="783" y="591"/>
                  </a:lnTo>
                  <a:lnTo>
                    <a:pt x="789" y="610"/>
                  </a:lnTo>
                  <a:lnTo>
                    <a:pt x="791" y="631"/>
                  </a:lnTo>
                  <a:lnTo>
                    <a:pt x="789" y="648"/>
                  </a:lnTo>
                  <a:lnTo>
                    <a:pt x="785" y="666"/>
                  </a:lnTo>
                  <a:lnTo>
                    <a:pt x="779" y="679"/>
                  </a:lnTo>
                  <a:lnTo>
                    <a:pt x="771" y="693"/>
                  </a:lnTo>
                  <a:lnTo>
                    <a:pt x="762" y="704"/>
                  </a:lnTo>
                  <a:lnTo>
                    <a:pt x="750" y="714"/>
                  </a:lnTo>
                  <a:lnTo>
                    <a:pt x="739" y="719"/>
                  </a:lnTo>
                  <a:lnTo>
                    <a:pt x="723" y="725"/>
                  </a:lnTo>
                  <a:lnTo>
                    <a:pt x="710" y="727"/>
                  </a:lnTo>
                  <a:lnTo>
                    <a:pt x="693" y="727"/>
                  </a:lnTo>
                  <a:lnTo>
                    <a:pt x="677" y="725"/>
                  </a:lnTo>
                  <a:lnTo>
                    <a:pt x="660" y="721"/>
                  </a:lnTo>
                  <a:lnTo>
                    <a:pt x="643" y="714"/>
                  </a:lnTo>
                  <a:lnTo>
                    <a:pt x="626" y="702"/>
                  </a:lnTo>
                  <a:lnTo>
                    <a:pt x="608" y="689"/>
                  </a:lnTo>
                  <a:lnTo>
                    <a:pt x="591" y="673"/>
                  </a:lnTo>
                  <a:lnTo>
                    <a:pt x="572" y="654"/>
                  </a:lnTo>
                  <a:lnTo>
                    <a:pt x="553" y="635"/>
                  </a:lnTo>
                  <a:lnTo>
                    <a:pt x="531" y="618"/>
                  </a:lnTo>
                  <a:lnTo>
                    <a:pt x="508" y="600"/>
                  </a:lnTo>
                  <a:lnTo>
                    <a:pt x="485" y="583"/>
                  </a:lnTo>
                  <a:lnTo>
                    <a:pt x="462" y="568"/>
                  </a:lnTo>
                  <a:lnTo>
                    <a:pt x="439" y="554"/>
                  </a:lnTo>
                  <a:lnTo>
                    <a:pt x="414" y="541"/>
                  </a:lnTo>
                  <a:lnTo>
                    <a:pt x="387" y="529"/>
                  </a:lnTo>
                  <a:lnTo>
                    <a:pt x="361" y="520"/>
                  </a:lnTo>
                  <a:lnTo>
                    <a:pt x="334" y="510"/>
                  </a:lnTo>
                  <a:lnTo>
                    <a:pt x="307" y="503"/>
                  </a:lnTo>
                  <a:lnTo>
                    <a:pt x="278" y="497"/>
                  </a:lnTo>
                  <a:lnTo>
                    <a:pt x="249" y="491"/>
                  </a:lnTo>
                  <a:lnTo>
                    <a:pt x="220" y="489"/>
                  </a:lnTo>
                  <a:lnTo>
                    <a:pt x="192" y="489"/>
                  </a:lnTo>
                  <a:lnTo>
                    <a:pt x="161" y="489"/>
                  </a:lnTo>
                  <a:lnTo>
                    <a:pt x="132" y="493"/>
                  </a:lnTo>
                  <a:lnTo>
                    <a:pt x="103" y="499"/>
                  </a:lnTo>
                  <a:lnTo>
                    <a:pt x="78" y="504"/>
                  </a:lnTo>
                  <a:lnTo>
                    <a:pt x="53" y="514"/>
                  </a:lnTo>
                  <a:lnTo>
                    <a:pt x="32" y="524"/>
                  </a:lnTo>
                  <a:lnTo>
                    <a:pt x="13" y="535"/>
                  </a:lnTo>
                  <a:lnTo>
                    <a:pt x="0" y="547"/>
                  </a:lnTo>
                  <a:lnTo>
                    <a:pt x="34" y="550"/>
                  </a:lnTo>
                  <a:lnTo>
                    <a:pt x="67" y="558"/>
                  </a:lnTo>
                  <a:lnTo>
                    <a:pt x="98" y="570"/>
                  </a:lnTo>
                  <a:lnTo>
                    <a:pt x="128" y="581"/>
                  </a:lnTo>
                  <a:lnTo>
                    <a:pt x="157" y="597"/>
                  </a:lnTo>
                  <a:lnTo>
                    <a:pt x="184" y="616"/>
                  </a:lnTo>
                  <a:lnTo>
                    <a:pt x="211" y="637"/>
                  </a:lnTo>
                  <a:lnTo>
                    <a:pt x="236" y="660"/>
                  </a:lnTo>
                  <a:lnTo>
                    <a:pt x="261" y="687"/>
                  </a:lnTo>
                  <a:lnTo>
                    <a:pt x="284" y="718"/>
                  </a:lnTo>
                  <a:lnTo>
                    <a:pt x="307" y="750"/>
                  </a:lnTo>
                  <a:lnTo>
                    <a:pt x="330" y="785"/>
                  </a:lnTo>
                  <a:lnTo>
                    <a:pt x="353" y="825"/>
                  </a:lnTo>
                  <a:lnTo>
                    <a:pt x="374" y="867"/>
                  </a:lnTo>
                  <a:lnTo>
                    <a:pt x="397" y="913"/>
                  </a:lnTo>
                  <a:lnTo>
                    <a:pt x="418" y="961"/>
                  </a:lnTo>
                  <a:lnTo>
                    <a:pt x="432" y="990"/>
                  </a:lnTo>
                  <a:lnTo>
                    <a:pt x="445" y="1019"/>
                  </a:lnTo>
                  <a:lnTo>
                    <a:pt x="460" y="1046"/>
                  </a:lnTo>
                  <a:lnTo>
                    <a:pt x="476" y="1073"/>
                  </a:lnTo>
                  <a:lnTo>
                    <a:pt x="493" y="1100"/>
                  </a:lnTo>
                  <a:lnTo>
                    <a:pt x="512" y="1124"/>
                  </a:lnTo>
                  <a:lnTo>
                    <a:pt x="531" y="1148"/>
                  </a:lnTo>
                  <a:lnTo>
                    <a:pt x="554" y="1169"/>
                  </a:lnTo>
                  <a:lnTo>
                    <a:pt x="578" y="1190"/>
                  </a:lnTo>
                  <a:lnTo>
                    <a:pt x="604" y="1207"/>
                  </a:lnTo>
                  <a:lnTo>
                    <a:pt x="633" y="1222"/>
                  </a:lnTo>
                  <a:lnTo>
                    <a:pt x="664" y="1236"/>
                  </a:lnTo>
                  <a:lnTo>
                    <a:pt x="698" y="1247"/>
                  </a:lnTo>
                  <a:lnTo>
                    <a:pt x="735" y="1255"/>
                  </a:lnTo>
                  <a:lnTo>
                    <a:pt x="775" y="1261"/>
                  </a:lnTo>
                  <a:lnTo>
                    <a:pt x="818" y="1263"/>
                  </a:lnTo>
                  <a:lnTo>
                    <a:pt x="860" y="1263"/>
                  </a:lnTo>
                  <a:lnTo>
                    <a:pt x="906" y="1257"/>
                  </a:lnTo>
                  <a:lnTo>
                    <a:pt x="954" y="1253"/>
                  </a:lnTo>
                  <a:lnTo>
                    <a:pt x="1000" y="1249"/>
                  </a:lnTo>
                  <a:lnTo>
                    <a:pt x="1025" y="1249"/>
                  </a:lnTo>
                  <a:lnTo>
                    <a:pt x="1048" y="1251"/>
                  </a:lnTo>
                  <a:lnTo>
                    <a:pt x="1071" y="1253"/>
                  </a:lnTo>
                  <a:lnTo>
                    <a:pt x="1092" y="1257"/>
                  </a:lnTo>
                  <a:lnTo>
                    <a:pt x="1113" y="1265"/>
                  </a:lnTo>
                  <a:lnTo>
                    <a:pt x="1134" y="1274"/>
                  </a:lnTo>
                  <a:lnTo>
                    <a:pt x="1154" y="1286"/>
                  </a:lnTo>
                  <a:lnTo>
                    <a:pt x="1171" y="1299"/>
                  </a:lnTo>
                  <a:lnTo>
                    <a:pt x="1184" y="1316"/>
                  </a:lnTo>
                  <a:lnTo>
                    <a:pt x="1198" y="1332"/>
                  </a:lnTo>
                  <a:lnTo>
                    <a:pt x="1207" y="1349"/>
                  </a:lnTo>
                  <a:lnTo>
                    <a:pt x="1215" y="1366"/>
                  </a:lnTo>
                  <a:lnTo>
                    <a:pt x="1223" y="1384"/>
                  </a:lnTo>
                  <a:lnTo>
                    <a:pt x="1228" y="1401"/>
                  </a:lnTo>
                  <a:lnTo>
                    <a:pt x="1232" y="1418"/>
                  </a:lnTo>
                  <a:lnTo>
                    <a:pt x="1236" y="1435"/>
                  </a:lnTo>
                  <a:lnTo>
                    <a:pt x="1242" y="1472"/>
                  </a:lnTo>
                  <a:lnTo>
                    <a:pt x="1248" y="1508"/>
                  </a:lnTo>
                  <a:lnTo>
                    <a:pt x="1250" y="1526"/>
                  </a:lnTo>
                  <a:lnTo>
                    <a:pt x="1255" y="1543"/>
                  </a:lnTo>
                  <a:lnTo>
                    <a:pt x="1259" y="1560"/>
                  </a:lnTo>
                  <a:lnTo>
                    <a:pt x="1267" y="1578"/>
                  </a:lnTo>
                  <a:lnTo>
                    <a:pt x="1276" y="1597"/>
                  </a:lnTo>
                  <a:lnTo>
                    <a:pt x="1288" y="1616"/>
                  </a:lnTo>
                  <a:lnTo>
                    <a:pt x="1299" y="1633"/>
                  </a:lnTo>
                  <a:lnTo>
                    <a:pt x="1313" y="1649"/>
                  </a:lnTo>
                  <a:lnTo>
                    <a:pt x="1328" y="1664"/>
                  </a:lnTo>
                  <a:lnTo>
                    <a:pt x="1346" y="1677"/>
                  </a:lnTo>
                  <a:lnTo>
                    <a:pt x="1365" y="1691"/>
                  </a:lnTo>
                  <a:lnTo>
                    <a:pt x="1386" y="1702"/>
                  </a:lnTo>
                  <a:lnTo>
                    <a:pt x="1407" y="1712"/>
                  </a:lnTo>
                  <a:lnTo>
                    <a:pt x="1432" y="1721"/>
                  </a:lnTo>
                  <a:lnTo>
                    <a:pt x="1457" y="1729"/>
                  </a:lnTo>
                  <a:lnTo>
                    <a:pt x="1486" y="1737"/>
                  </a:lnTo>
                  <a:lnTo>
                    <a:pt x="1514" y="1743"/>
                  </a:lnTo>
                  <a:lnTo>
                    <a:pt x="1547" y="1746"/>
                  </a:lnTo>
                  <a:lnTo>
                    <a:pt x="1580" y="1750"/>
                  </a:lnTo>
                  <a:lnTo>
                    <a:pt x="1616" y="1754"/>
                  </a:lnTo>
                  <a:lnTo>
                    <a:pt x="1601" y="1766"/>
                  </a:lnTo>
                  <a:lnTo>
                    <a:pt x="1584" y="1777"/>
                  </a:lnTo>
                  <a:lnTo>
                    <a:pt x="1564" y="1787"/>
                  </a:lnTo>
                  <a:lnTo>
                    <a:pt x="1545" y="1794"/>
                  </a:lnTo>
                  <a:lnTo>
                    <a:pt x="1524" y="1802"/>
                  </a:lnTo>
                  <a:lnTo>
                    <a:pt x="1503" y="1808"/>
                  </a:lnTo>
                  <a:lnTo>
                    <a:pt x="1480" y="1814"/>
                  </a:lnTo>
                  <a:lnTo>
                    <a:pt x="1457" y="1817"/>
                  </a:lnTo>
                  <a:lnTo>
                    <a:pt x="1434" y="1821"/>
                  </a:lnTo>
                  <a:lnTo>
                    <a:pt x="1409" y="1823"/>
                  </a:lnTo>
                  <a:lnTo>
                    <a:pt x="1384" y="1823"/>
                  </a:lnTo>
                  <a:lnTo>
                    <a:pt x="1359" y="1823"/>
                  </a:lnTo>
                  <a:lnTo>
                    <a:pt x="1309" y="1821"/>
                  </a:lnTo>
                  <a:lnTo>
                    <a:pt x="1257" y="1816"/>
                  </a:lnTo>
                  <a:lnTo>
                    <a:pt x="1207" y="1806"/>
                  </a:lnTo>
                  <a:lnTo>
                    <a:pt x="1157" y="1793"/>
                  </a:lnTo>
                  <a:lnTo>
                    <a:pt x="1109" y="1777"/>
                  </a:lnTo>
                  <a:lnTo>
                    <a:pt x="1063" y="1760"/>
                  </a:lnTo>
                  <a:lnTo>
                    <a:pt x="1021" y="1739"/>
                  </a:lnTo>
                  <a:lnTo>
                    <a:pt x="983" y="1718"/>
                  </a:lnTo>
                  <a:lnTo>
                    <a:pt x="965" y="1706"/>
                  </a:lnTo>
                  <a:lnTo>
                    <a:pt x="950" y="1693"/>
                  </a:lnTo>
                  <a:lnTo>
                    <a:pt x="935" y="1679"/>
                  </a:lnTo>
                  <a:lnTo>
                    <a:pt x="921" y="1668"/>
                  </a:lnTo>
                  <a:lnTo>
                    <a:pt x="923" y="1700"/>
                  </a:lnTo>
                  <a:lnTo>
                    <a:pt x="927" y="1733"/>
                  </a:lnTo>
                  <a:lnTo>
                    <a:pt x="933" y="1766"/>
                  </a:lnTo>
                  <a:lnTo>
                    <a:pt x="940" y="1798"/>
                  </a:lnTo>
                  <a:lnTo>
                    <a:pt x="948" y="1829"/>
                  </a:lnTo>
                  <a:lnTo>
                    <a:pt x="960" y="1860"/>
                  </a:lnTo>
                  <a:lnTo>
                    <a:pt x="971" y="1890"/>
                  </a:lnTo>
                  <a:lnTo>
                    <a:pt x="985" y="1919"/>
                  </a:lnTo>
                  <a:lnTo>
                    <a:pt x="998" y="1948"/>
                  </a:lnTo>
                  <a:lnTo>
                    <a:pt x="1015" y="1975"/>
                  </a:lnTo>
                  <a:lnTo>
                    <a:pt x="1033" y="2002"/>
                  </a:lnTo>
                  <a:lnTo>
                    <a:pt x="1052" y="2027"/>
                  </a:lnTo>
                  <a:lnTo>
                    <a:pt x="1073" y="2052"/>
                  </a:lnTo>
                  <a:lnTo>
                    <a:pt x="1096" y="2075"/>
                  </a:lnTo>
                  <a:lnTo>
                    <a:pt x="1121" y="2096"/>
                  </a:lnTo>
                  <a:lnTo>
                    <a:pt x="1146" y="2117"/>
                  </a:lnTo>
                  <a:lnTo>
                    <a:pt x="1173" y="2136"/>
                  </a:lnTo>
                  <a:lnTo>
                    <a:pt x="1202" y="2153"/>
                  </a:lnTo>
                  <a:lnTo>
                    <a:pt x="1232" y="2169"/>
                  </a:lnTo>
                  <a:lnTo>
                    <a:pt x="1265" y="2182"/>
                  </a:lnTo>
                  <a:lnTo>
                    <a:pt x="1298" y="2196"/>
                  </a:lnTo>
                  <a:lnTo>
                    <a:pt x="1334" y="2205"/>
                  </a:lnTo>
                  <a:lnTo>
                    <a:pt x="1370" y="2215"/>
                  </a:lnTo>
                  <a:lnTo>
                    <a:pt x="1409" y="2221"/>
                  </a:lnTo>
                  <a:lnTo>
                    <a:pt x="1447" y="2224"/>
                  </a:lnTo>
                  <a:lnTo>
                    <a:pt x="1490" y="2226"/>
                  </a:lnTo>
                  <a:lnTo>
                    <a:pt x="1534" y="2226"/>
                  </a:lnTo>
                  <a:lnTo>
                    <a:pt x="1578" y="2224"/>
                  </a:lnTo>
                  <a:lnTo>
                    <a:pt x="1624" y="2219"/>
                  </a:lnTo>
                  <a:lnTo>
                    <a:pt x="1672" y="2213"/>
                  </a:lnTo>
                  <a:lnTo>
                    <a:pt x="1722" y="2201"/>
                  </a:lnTo>
                  <a:lnTo>
                    <a:pt x="1772" y="2190"/>
                  </a:lnTo>
                  <a:lnTo>
                    <a:pt x="1808" y="2182"/>
                  </a:lnTo>
                  <a:lnTo>
                    <a:pt x="1839" y="2178"/>
                  </a:lnTo>
                  <a:lnTo>
                    <a:pt x="1854" y="2178"/>
                  </a:lnTo>
                  <a:lnTo>
                    <a:pt x="1870" y="2180"/>
                  </a:lnTo>
                  <a:lnTo>
                    <a:pt x="1883" y="2182"/>
                  </a:lnTo>
                  <a:lnTo>
                    <a:pt x="1897" y="2186"/>
                  </a:lnTo>
                  <a:lnTo>
                    <a:pt x="1908" y="2192"/>
                  </a:lnTo>
                  <a:lnTo>
                    <a:pt x="1920" y="2199"/>
                  </a:lnTo>
                  <a:lnTo>
                    <a:pt x="1931" y="2207"/>
                  </a:lnTo>
                  <a:lnTo>
                    <a:pt x="1941" y="2217"/>
                  </a:lnTo>
                  <a:lnTo>
                    <a:pt x="1950" y="2228"/>
                  </a:lnTo>
                  <a:lnTo>
                    <a:pt x="1960" y="2244"/>
                  </a:lnTo>
                  <a:lnTo>
                    <a:pt x="1968" y="2259"/>
                  </a:lnTo>
                  <a:lnTo>
                    <a:pt x="1975" y="2276"/>
                  </a:lnTo>
                  <a:lnTo>
                    <a:pt x="1985" y="2299"/>
                  </a:lnTo>
                  <a:lnTo>
                    <a:pt x="1996" y="2320"/>
                  </a:lnTo>
                  <a:lnTo>
                    <a:pt x="2010" y="2340"/>
                  </a:lnTo>
                  <a:lnTo>
                    <a:pt x="2025" y="2357"/>
                  </a:lnTo>
                  <a:lnTo>
                    <a:pt x="2041" y="2370"/>
                  </a:lnTo>
                  <a:lnTo>
                    <a:pt x="2058" y="2384"/>
                  </a:lnTo>
                  <a:lnTo>
                    <a:pt x="2075" y="2393"/>
                  </a:lnTo>
                  <a:lnTo>
                    <a:pt x="2094" y="2403"/>
                  </a:lnTo>
                  <a:lnTo>
                    <a:pt x="2114" y="2409"/>
                  </a:lnTo>
                  <a:lnTo>
                    <a:pt x="2133" y="2414"/>
                  </a:lnTo>
                  <a:lnTo>
                    <a:pt x="2154" y="2418"/>
                  </a:lnTo>
                  <a:lnTo>
                    <a:pt x="2175" y="2420"/>
                  </a:lnTo>
                  <a:lnTo>
                    <a:pt x="2196" y="2420"/>
                  </a:lnTo>
                  <a:lnTo>
                    <a:pt x="2217" y="2420"/>
                  </a:lnTo>
                  <a:lnTo>
                    <a:pt x="2238" y="2420"/>
                  </a:lnTo>
                  <a:lnTo>
                    <a:pt x="2259" y="2418"/>
                  </a:lnTo>
                  <a:lnTo>
                    <a:pt x="2307" y="2413"/>
                  </a:lnTo>
                  <a:lnTo>
                    <a:pt x="2354" y="2409"/>
                  </a:lnTo>
                  <a:lnTo>
                    <a:pt x="2396" y="2409"/>
                  </a:lnTo>
                  <a:lnTo>
                    <a:pt x="2438" y="2411"/>
                  </a:lnTo>
                  <a:lnTo>
                    <a:pt x="2476" y="2413"/>
                  </a:lnTo>
                  <a:lnTo>
                    <a:pt x="2515" y="2418"/>
                  </a:lnTo>
                  <a:lnTo>
                    <a:pt x="2549" y="2428"/>
                  </a:lnTo>
                  <a:lnTo>
                    <a:pt x="2584" y="2438"/>
                  </a:lnTo>
                  <a:lnTo>
                    <a:pt x="2618" y="2451"/>
                  </a:lnTo>
                  <a:lnTo>
                    <a:pt x="2649" y="2466"/>
                  </a:lnTo>
                  <a:lnTo>
                    <a:pt x="2680" y="2485"/>
                  </a:lnTo>
                  <a:lnTo>
                    <a:pt x="2711" y="2505"/>
                  </a:lnTo>
                  <a:lnTo>
                    <a:pt x="2739" y="2530"/>
                  </a:lnTo>
                  <a:lnTo>
                    <a:pt x="2768" y="2555"/>
                  </a:lnTo>
                  <a:lnTo>
                    <a:pt x="2797" y="2585"/>
                  </a:lnTo>
                  <a:lnTo>
                    <a:pt x="2826" y="2616"/>
                  </a:lnTo>
                  <a:lnTo>
                    <a:pt x="2828" y="2589"/>
                  </a:lnTo>
                  <a:lnTo>
                    <a:pt x="2830" y="2562"/>
                  </a:lnTo>
                  <a:lnTo>
                    <a:pt x="2828" y="2537"/>
                  </a:lnTo>
                  <a:lnTo>
                    <a:pt x="2828" y="2510"/>
                  </a:lnTo>
                  <a:lnTo>
                    <a:pt x="2824" y="2487"/>
                  </a:lnTo>
                  <a:lnTo>
                    <a:pt x="2820" y="2462"/>
                  </a:lnTo>
                  <a:lnTo>
                    <a:pt x="2816" y="2439"/>
                  </a:lnTo>
                  <a:lnTo>
                    <a:pt x="2809" y="2416"/>
                  </a:lnTo>
                  <a:lnTo>
                    <a:pt x="2803" y="2395"/>
                  </a:lnTo>
                  <a:lnTo>
                    <a:pt x="2795" y="2374"/>
                  </a:lnTo>
                  <a:lnTo>
                    <a:pt x="2786" y="2353"/>
                  </a:lnTo>
                  <a:lnTo>
                    <a:pt x="2776" y="2334"/>
                  </a:lnTo>
                  <a:lnTo>
                    <a:pt x="2755" y="2295"/>
                  </a:lnTo>
                  <a:lnTo>
                    <a:pt x="2732" y="2261"/>
                  </a:lnTo>
                  <a:lnTo>
                    <a:pt x="2707" y="2226"/>
                  </a:lnTo>
                  <a:lnTo>
                    <a:pt x="2680" y="2198"/>
                  </a:lnTo>
                  <a:lnTo>
                    <a:pt x="2651" y="2169"/>
                  </a:lnTo>
                  <a:lnTo>
                    <a:pt x="2622" y="2144"/>
                  </a:lnTo>
                  <a:lnTo>
                    <a:pt x="2594" y="2119"/>
                  </a:lnTo>
                  <a:lnTo>
                    <a:pt x="2567" y="2098"/>
                  </a:lnTo>
                  <a:lnTo>
                    <a:pt x="2540" y="2080"/>
                  </a:lnTo>
                  <a:lnTo>
                    <a:pt x="2513" y="2063"/>
                  </a:lnTo>
                  <a:lnTo>
                    <a:pt x="2490" y="2048"/>
                  </a:lnTo>
                  <a:lnTo>
                    <a:pt x="2471" y="2032"/>
                  </a:lnTo>
                  <a:lnTo>
                    <a:pt x="2453" y="2019"/>
                  </a:lnTo>
                  <a:lnTo>
                    <a:pt x="2438" y="2004"/>
                  </a:lnTo>
                  <a:lnTo>
                    <a:pt x="2425" y="1988"/>
                  </a:lnTo>
                  <a:lnTo>
                    <a:pt x="2413" y="1973"/>
                  </a:lnTo>
                  <a:lnTo>
                    <a:pt x="2403" y="1960"/>
                  </a:lnTo>
                  <a:lnTo>
                    <a:pt x="2396" y="1944"/>
                  </a:lnTo>
                  <a:lnTo>
                    <a:pt x="2390" y="1931"/>
                  </a:lnTo>
                  <a:lnTo>
                    <a:pt x="2384" y="1915"/>
                  </a:lnTo>
                  <a:lnTo>
                    <a:pt x="2380" y="1902"/>
                  </a:lnTo>
                  <a:lnTo>
                    <a:pt x="2377" y="1888"/>
                  </a:lnTo>
                  <a:lnTo>
                    <a:pt x="2375" y="1862"/>
                  </a:lnTo>
                  <a:lnTo>
                    <a:pt x="2373" y="1837"/>
                  </a:lnTo>
                  <a:lnTo>
                    <a:pt x="2390" y="1856"/>
                  </a:lnTo>
                  <a:lnTo>
                    <a:pt x="2407" y="1873"/>
                  </a:lnTo>
                  <a:lnTo>
                    <a:pt x="2426" y="1890"/>
                  </a:lnTo>
                  <a:lnTo>
                    <a:pt x="2446" y="1906"/>
                  </a:lnTo>
                  <a:lnTo>
                    <a:pt x="2467" y="1919"/>
                  </a:lnTo>
                  <a:lnTo>
                    <a:pt x="2486" y="1931"/>
                  </a:lnTo>
                  <a:lnTo>
                    <a:pt x="2507" y="1942"/>
                  </a:lnTo>
                  <a:lnTo>
                    <a:pt x="2528" y="1954"/>
                  </a:lnTo>
                  <a:lnTo>
                    <a:pt x="2549" y="1963"/>
                  </a:lnTo>
                  <a:lnTo>
                    <a:pt x="2572" y="1971"/>
                  </a:lnTo>
                  <a:lnTo>
                    <a:pt x="2594" y="1979"/>
                  </a:lnTo>
                  <a:lnTo>
                    <a:pt x="2617" y="1986"/>
                  </a:lnTo>
                  <a:lnTo>
                    <a:pt x="2663" y="1996"/>
                  </a:lnTo>
                  <a:lnTo>
                    <a:pt x="2709" y="2004"/>
                  </a:lnTo>
                  <a:lnTo>
                    <a:pt x="2747" y="2009"/>
                  </a:lnTo>
                  <a:lnTo>
                    <a:pt x="2786" y="2017"/>
                  </a:lnTo>
                  <a:lnTo>
                    <a:pt x="2822" y="2025"/>
                  </a:lnTo>
                  <a:lnTo>
                    <a:pt x="2858" y="2032"/>
                  </a:lnTo>
                  <a:lnTo>
                    <a:pt x="2891" y="2042"/>
                  </a:lnTo>
                  <a:lnTo>
                    <a:pt x="2924" y="2052"/>
                  </a:lnTo>
                  <a:lnTo>
                    <a:pt x="2954" y="2063"/>
                  </a:lnTo>
                  <a:lnTo>
                    <a:pt x="2983" y="2075"/>
                  </a:lnTo>
                  <a:lnTo>
                    <a:pt x="3012" y="2088"/>
                  </a:lnTo>
                  <a:lnTo>
                    <a:pt x="3037" y="2102"/>
                  </a:lnTo>
                  <a:lnTo>
                    <a:pt x="3062" y="2117"/>
                  </a:lnTo>
                  <a:lnTo>
                    <a:pt x="3085" y="2134"/>
                  </a:lnTo>
                  <a:lnTo>
                    <a:pt x="3106" y="2151"/>
                  </a:lnTo>
                  <a:lnTo>
                    <a:pt x="3125" y="2169"/>
                  </a:lnTo>
                  <a:lnTo>
                    <a:pt x="3143" y="2188"/>
                  </a:lnTo>
                  <a:lnTo>
                    <a:pt x="3160" y="2209"/>
                  </a:lnTo>
                  <a:lnTo>
                    <a:pt x="3160" y="2180"/>
                  </a:lnTo>
                  <a:lnTo>
                    <a:pt x="3160" y="2151"/>
                  </a:lnTo>
                  <a:lnTo>
                    <a:pt x="3156" y="2125"/>
                  </a:lnTo>
                  <a:lnTo>
                    <a:pt x="3152" y="2100"/>
                  </a:lnTo>
                  <a:lnTo>
                    <a:pt x="3146" y="2075"/>
                  </a:lnTo>
                  <a:lnTo>
                    <a:pt x="3139" y="2052"/>
                  </a:lnTo>
                  <a:lnTo>
                    <a:pt x="3129" y="2029"/>
                  </a:lnTo>
                  <a:lnTo>
                    <a:pt x="3120" y="2008"/>
                  </a:lnTo>
                  <a:lnTo>
                    <a:pt x="3106" y="1988"/>
                  </a:lnTo>
                  <a:lnTo>
                    <a:pt x="3095" y="1969"/>
                  </a:lnTo>
                  <a:lnTo>
                    <a:pt x="3081" y="1950"/>
                  </a:lnTo>
                  <a:lnTo>
                    <a:pt x="3066" y="1933"/>
                  </a:lnTo>
                  <a:lnTo>
                    <a:pt x="3035" y="1900"/>
                  </a:lnTo>
                  <a:lnTo>
                    <a:pt x="3004" y="1871"/>
                  </a:lnTo>
                  <a:lnTo>
                    <a:pt x="2937" y="1817"/>
                  </a:lnTo>
                  <a:lnTo>
                    <a:pt x="2876" y="1769"/>
                  </a:lnTo>
                  <a:lnTo>
                    <a:pt x="2849" y="1746"/>
                  </a:lnTo>
                  <a:lnTo>
                    <a:pt x="2828" y="1721"/>
                  </a:lnTo>
                  <a:lnTo>
                    <a:pt x="2818" y="1710"/>
                  </a:lnTo>
                  <a:lnTo>
                    <a:pt x="2810" y="1698"/>
                  </a:lnTo>
                  <a:lnTo>
                    <a:pt x="2803" y="1685"/>
                  </a:lnTo>
                  <a:lnTo>
                    <a:pt x="2799" y="1673"/>
                  </a:lnTo>
                  <a:lnTo>
                    <a:pt x="2837" y="1698"/>
                  </a:lnTo>
                  <a:lnTo>
                    <a:pt x="2876" y="1718"/>
                  </a:lnTo>
                  <a:lnTo>
                    <a:pt x="2910" y="1735"/>
                  </a:lnTo>
                  <a:lnTo>
                    <a:pt x="2947" y="1746"/>
                  </a:lnTo>
                  <a:lnTo>
                    <a:pt x="2983" y="1756"/>
                  </a:lnTo>
                  <a:lnTo>
                    <a:pt x="3020" y="1760"/>
                  </a:lnTo>
                  <a:lnTo>
                    <a:pt x="3058" y="1762"/>
                  </a:lnTo>
                  <a:lnTo>
                    <a:pt x="3098" y="1760"/>
                  </a:lnTo>
                  <a:lnTo>
                    <a:pt x="3125" y="1758"/>
                  </a:lnTo>
                  <a:lnTo>
                    <a:pt x="3156" y="1752"/>
                  </a:lnTo>
                  <a:lnTo>
                    <a:pt x="3185" y="1746"/>
                  </a:lnTo>
                  <a:lnTo>
                    <a:pt x="3216" y="1739"/>
                  </a:lnTo>
                  <a:lnTo>
                    <a:pt x="3244" y="1733"/>
                  </a:lnTo>
                  <a:lnTo>
                    <a:pt x="3275" y="1727"/>
                  </a:lnTo>
                  <a:lnTo>
                    <a:pt x="3306" y="1723"/>
                  </a:lnTo>
                  <a:lnTo>
                    <a:pt x="3337" y="1721"/>
                  </a:lnTo>
                  <a:lnTo>
                    <a:pt x="3367" y="1721"/>
                  </a:lnTo>
                  <a:lnTo>
                    <a:pt x="3396" y="1725"/>
                  </a:lnTo>
                  <a:lnTo>
                    <a:pt x="3411" y="1729"/>
                  </a:lnTo>
                  <a:lnTo>
                    <a:pt x="3427" y="1735"/>
                  </a:lnTo>
                  <a:lnTo>
                    <a:pt x="3440" y="1741"/>
                  </a:lnTo>
                  <a:lnTo>
                    <a:pt x="3456" y="1746"/>
                  </a:lnTo>
                  <a:lnTo>
                    <a:pt x="3469" y="1756"/>
                  </a:lnTo>
                  <a:lnTo>
                    <a:pt x="3484" y="1766"/>
                  </a:lnTo>
                  <a:lnTo>
                    <a:pt x="3498" y="1777"/>
                  </a:lnTo>
                  <a:lnTo>
                    <a:pt x="3511" y="1791"/>
                  </a:lnTo>
                  <a:lnTo>
                    <a:pt x="3525" y="1806"/>
                  </a:lnTo>
                  <a:lnTo>
                    <a:pt x="3538" y="1823"/>
                  </a:lnTo>
                  <a:lnTo>
                    <a:pt x="3552" y="1840"/>
                  </a:lnTo>
                  <a:lnTo>
                    <a:pt x="3563" y="1862"/>
                  </a:lnTo>
                  <a:lnTo>
                    <a:pt x="3596" y="1842"/>
                  </a:lnTo>
                  <a:lnTo>
                    <a:pt x="3630" y="1827"/>
                  </a:lnTo>
                  <a:lnTo>
                    <a:pt x="3665" y="1814"/>
                  </a:lnTo>
                  <a:lnTo>
                    <a:pt x="3699" y="1804"/>
                  </a:lnTo>
                  <a:lnTo>
                    <a:pt x="3736" y="1798"/>
                  </a:lnTo>
                  <a:lnTo>
                    <a:pt x="3772" y="1794"/>
                  </a:lnTo>
                  <a:lnTo>
                    <a:pt x="3809" y="1794"/>
                  </a:lnTo>
                  <a:lnTo>
                    <a:pt x="3843" y="1796"/>
                  </a:lnTo>
                  <a:lnTo>
                    <a:pt x="3880" y="1800"/>
                  </a:lnTo>
                  <a:lnTo>
                    <a:pt x="3916" y="1808"/>
                  </a:lnTo>
                  <a:lnTo>
                    <a:pt x="3951" y="1816"/>
                  </a:lnTo>
                  <a:lnTo>
                    <a:pt x="3986" y="1827"/>
                  </a:lnTo>
                  <a:lnTo>
                    <a:pt x="4018" y="1839"/>
                  </a:lnTo>
                  <a:lnTo>
                    <a:pt x="4051" y="1854"/>
                  </a:lnTo>
                  <a:lnTo>
                    <a:pt x="4080" y="1869"/>
                  </a:lnTo>
                  <a:lnTo>
                    <a:pt x="4110" y="1887"/>
                  </a:lnTo>
                  <a:close/>
                  <a:moveTo>
                    <a:pt x="2246" y="1449"/>
                  </a:moveTo>
                  <a:lnTo>
                    <a:pt x="1862" y="1449"/>
                  </a:lnTo>
                  <a:lnTo>
                    <a:pt x="1862" y="1063"/>
                  </a:lnTo>
                  <a:lnTo>
                    <a:pt x="2246" y="1063"/>
                  </a:lnTo>
                  <a:lnTo>
                    <a:pt x="2246" y="14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Päivämäärän paikkamerkki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8.10.2020 Ancient and Medieval Middle East seminar, University of Helsinki</a:t>
            </a:r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4669315E-5A66-CF44-AE5D-C333B2F730C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03022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1" name="Kuva 1080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12" y="6275609"/>
            <a:ext cx="1799334" cy="475200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" b="3125"/>
          <a:stretch/>
        </p:blipFill>
        <p:spPr bwMode="hidden">
          <a:xfrm>
            <a:off x="254000" y="254000"/>
            <a:ext cx="8636000" cy="5905500"/>
          </a:xfrm>
          <a:prstGeom prst="rect">
            <a:avLst/>
          </a:prstGeom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2057400" y="620713"/>
            <a:ext cx="67818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57400" y="1981200"/>
            <a:ext cx="6781800" cy="39624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 rot="16200000">
            <a:off x="-215900" y="5473700"/>
            <a:ext cx="685800" cy="254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800" b="0" dirty="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fi-FI" smtClean="0"/>
              <a:t>8.10.2020 Ancient and Medieval Middle East seminar, University of Helsinki</a:t>
            </a:r>
            <a:endParaRPr lang="fi-FI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-1240" y="4767760"/>
            <a:ext cx="255240" cy="21602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800" b="0" dirty="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669315E-5A66-CF44-AE5D-C333B2F730C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TextBox 7"/>
          <p:cNvSpPr txBox="1"/>
          <p:nvPr userDrawn="1"/>
        </p:nvSpPr>
        <p:spPr bwMode="auto">
          <a:xfrm>
            <a:off x="4599483" y="6309320"/>
            <a:ext cx="2564805" cy="36933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1200" b="0" i="0" u="none" kern="1200" spc="-50" dirty="0">
                <a:solidFill>
                  <a:srgbClr val="25619C"/>
                </a:solidFill>
                <a:latin typeface="+mn-lt"/>
                <a:ea typeface="Helvetica Neue Condensed" charset="0"/>
                <a:cs typeface="Helvetica Neue Condensed" charset="0"/>
              </a:rPr>
              <a:t>Academy of Finland Centre</a:t>
            </a:r>
            <a:r>
              <a:rPr lang="en-US" sz="1200" b="0" i="0" u="none" kern="1200" spc="-50" baseline="0" dirty="0">
                <a:solidFill>
                  <a:srgbClr val="25619C"/>
                </a:solidFill>
                <a:latin typeface="+mn-lt"/>
                <a:ea typeface="Helvetica Neue Condensed" charset="0"/>
                <a:cs typeface="Helvetica Neue Condensed" charset="0"/>
              </a:rPr>
              <a:t> of Excellence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b="1" i="0" kern="1200" spc="-50" baseline="0" dirty="0">
                <a:solidFill>
                  <a:srgbClr val="25619C"/>
                </a:solidFill>
                <a:latin typeface="+mn-lt"/>
                <a:ea typeface="Helvetica Neue Condensed" charset="0"/>
                <a:cs typeface="Helvetica Neue Condensed" charset="0"/>
              </a:rPr>
              <a:t>ANCIENT NEAR EASTERN EMPIRES</a:t>
            </a:r>
            <a:endParaRPr lang="en-US" sz="1200" b="1" i="0" kern="1200" spc="-50" dirty="0">
              <a:solidFill>
                <a:srgbClr val="25619C"/>
              </a:solidFill>
              <a:latin typeface="+mn-lt"/>
              <a:ea typeface="Helvetica Neue Condensed" charset="0"/>
              <a:cs typeface="Helvetica Neue Condensed" charset="0"/>
            </a:endParaRPr>
          </a:p>
        </p:txBody>
      </p:sp>
      <p:pic>
        <p:nvPicPr>
          <p:cNvPr id="12" name="Bild 1" descr="ANEE Logo_notext.png">
            <a:extLst>
              <a:ext uri="{FF2B5EF4-FFF2-40B4-BE49-F238E27FC236}">
                <a16:creationId xmlns:a16="http://schemas.microsoft.com/office/drawing/2014/main" id="{5C50438A-91A6-C349-A042-10A298302BF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304" y="6237312"/>
            <a:ext cx="1547664" cy="49065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63" r:id="rId2"/>
    <p:sldLayoutId id="2147483680" r:id="rId3"/>
    <p:sldLayoutId id="2147483681" r:id="rId4"/>
    <p:sldLayoutId id="2147483667" r:id="rId5"/>
    <p:sldLayoutId id="2147483669" r:id="rId6"/>
    <p:sldLayoutId id="2147483687" r:id="rId7"/>
    <p:sldLayoutId id="2147483670" r:id="rId8"/>
    <p:sldLayoutId id="2147483678" r:id="rId9"/>
    <p:sldLayoutId id="2147483683" r:id="rId10"/>
  </p:sldLayoutIdLst>
  <p:hf sldNum="0" hdr="0" ftr="0"/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400" b="1" kern="1200" cap="all" baseline="0">
          <a:solidFill>
            <a:schemeClr val="tx1"/>
          </a:solidFill>
          <a:latin typeface="+mj-lt"/>
          <a:ea typeface="+mj-ea"/>
          <a:cs typeface="Gotham Narrow Bold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Gotham Narrow Bold" charset="0"/>
          <a:ea typeface="ＭＳ Ｐゴシック" pitchFamily="-72" charset="-128"/>
          <a:cs typeface="ＭＳ Ｐゴシック" pitchFamily="-72" charset="-128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Gotham Narrow Bold" charset="0"/>
          <a:ea typeface="ＭＳ Ｐゴシック" pitchFamily="-72" charset="-128"/>
          <a:cs typeface="ＭＳ Ｐゴシック" pitchFamily="-72" charset="-128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Gotham Narrow Bold" charset="0"/>
          <a:ea typeface="ＭＳ Ｐゴシック" pitchFamily="-72" charset="-128"/>
          <a:cs typeface="ＭＳ Ｐゴシック" pitchFamily="-72" charset="-128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Gotham Narrow Bold" charset="0"/>
          <a:ea typeface="ＭＳ Ｐゴシック" pitchFamily="-72" charset="-128"/>
          <a:cs typeface="ＭＳ Ｐゴシック" pitchFamily="-7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itchFamily="-72" charset="0"/>
          <a:ea typeface="ＭＳ Ｐゴシック" pitchFamily="-72" charset="-128"/>
          <a:cs typeface="ＭＳ Ｐゴシック" pitchFamily="-72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itchFamily="-72" charset="0"/>
          <a:ea typeface="ＭＳ Ｐゴシック" pitchFamily="-72" charset="-128"/>
          <a:cs typeface="ＭＳ Ｐゴシック" pitchFamily="-72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itchFamily="-72" charset="0"/>
          <a:ea typeface="ＭＳ Ｐゴシック" pitchFamily="-72" charset="-128"/>
          <a:cs typeface="ＭＳ Ｐゴシック" pitchFamily="-72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pitchFamily="-72" charset="0"/>
          <a:ea typeface="ＭＳ Ｐゴシック" pitchFamily="-72" charset="-128"/>
          <a:cs typeface="ＭＳ Ｐゴシック" pitchFamily="-72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50000"/>
        </a:spcAft>
        <a:buClr>
          <a:schemeClr val="accent1"/>
        </a:buClr>
        <a:buSzPct val="100000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3175" algn="l" rtl="0" eaLnBrk="1" fontAlgn="base" hangingPunct="1">
        <a:spcBef>
          <a:spcPct val="0"/>
        </a:spcBef>
        <a:spcAft>
          <a:spcPct val="50000"/>
        </a:spcAft>
        <a:buClr>
          <a:schemeClr val="tx1"/>
        </a:buClr>
        <a:buSzPct val="100000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500" indent="-187325" algn="l" rtl="0" eaLnBrk="1" fontAlgn="base" hangingPunct="1">
        <a:spcBef>
          <a:spcPct val="0"/>
        </a:spcBef>
        <a:spcAft>
          <a:spcPct val="50000"/>
        </a:spcAft>
        <a:buFont typeface="Arial" charset="0"/>
        <a:buChar char="‒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428750" indent="-187325" algn="l" rtl="0" eaLnBrk="1" fontAlgn="base" hangingPunct="1">
        <a:spcBef>
          <a:spcPct val="0"/>
        </a:spcBef>
        <a:spcAft>
          <a:spcPct val="50000"/>
        </a:spcAft>
        <a:buFont typeface="Arial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905000" indent="-187325" algn="l" rtl="0" eaLnBrk="1" fontAlgn="base" hangingPunct="1">
        <a:spcBef>
          <a:spcPct val="0"/>
        </a:spcBef>
        <a:spcAft>
          <a:spcPct val="50000"/>
        </a:spcAft>
        <a:buFont typeface="Arial" charset="0"/>
        <a:buChar char="‒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lab.github.io/graph-recipes/#!/upload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2307/3264246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korp.csc.fi/?mode=other_languages#?lang=en&amp;stats_reduce=word&amp;cqp=%5Blemma%20%3D%20%22nakri%C5%A1%22%20%26%20_.text_period%20%3D%20%22Neo-Assyrian%22%5D%20%5B%5D%7B1,10%7D%20%5Blemma%20%3D%20%22qa%C5%A1tu%22%5D&amp;corpus=oracc_adsd,oracc_ario,oracc_blms,oracc_cams,oracc_caspo,oracc_ctij,oracc_dcclt,oracc_dccmt,oracc_ecut,oracc_etcsri,oracc_hbtin,oracc_obmc,oracc_riao,oracc_ribo,oracc_rimanum,oracc_rinap,oracc_saao,oracc_others&amp;search_tab=1&amp;search=cqp" TargetMode="Externa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korp.csc.fi/?mode=other_languages#?lang=en&amp;stats_reduce=word&amp;cqp=%5Blemma%20%3D%20%22qa%C5%A1tu%22%20%26%20_.text_period%20%3D%20%22Neo-Assyrian%22%5D%20%5B%5D%7B0,10%7D%20%5Blemma%20%3D%20%22%E1%B9%A3%C4%81bu%22%5D&amp;corpus=oracc_adsd,oracc_ario,oracc_blms,oracc_cams,oracc_caspo,oracc_ctij,oracc_dcclt,oracc_dccmt,oracc_ecut,oracc_etcsri,oracc_hbtin,oracc_obmc,oracc_riao,oracc_ribo,oracc_rimanum,oracc_rinap,oracc_saao,oracc_others&amp;search_tab=1&amp;search=cqp" TargetMode="External"/><Relationship Id="rId2" Type="http://schemas.openxmlformats.org/officeDocument/2006/relationships/hyperlink" Target="https://korp.csc.fi/?mode=other_languages#?lang=en&amp;stats_reduce=word&amp;cqp=%5B_.text_period%20%3D%20%22Neo-Assyrian%22%20%26%20lemma%20%3D%20%22%E1%B9%A3%C4%81bu%22%5D%20%5B%5D%7B0,10%7D%20%5Blemma%20%3D%20%22qa%C5%A1tu%22%5D&amp;corpus=oracc_adsd,oracc_ario,oracc_blms,oracc_cams,oracc_caspo,oracc_ctij,oracc_dcclt,oracc_dccmt,oracc_ecut,oracc_etcsri,oracc_hbtin,oracc_obmc,oracc_riao,oracc_ribo,oracc_rimanum,oracc_rinap,oracc_saao,oracc_others&amp;search_tab=1&amp;search=cqp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korp.csc.fi/?mode=other_languages#?stats_reduce=word&amp;cqp=%5Blemma%20%3D%20%22qa%C5%A1tu%22%20%26%20_.text_period%20%3D%20%22Neo-Assyrian%22%5D%20%5B%5D%7B0,10%7D%20%5Blemma%20%3D%20%22%C5%A1eb%C4%93ru%22%5D&amp;corpus=oracc_adsd,oracc_ario,oracc_blms,oracc_cams,oracc_caspo,oracc_ctij,oracc_dcclt,oracc_dccmt,oracc_ecut,oracc_etcsri,oracc_hbtin,oracc_obmc,oracc_riao,oracc_ribo,oracc_rimanum,oracc_rinap,oracc_saao,oracc_others&amp;search_tab=1&amp;lang=en&amp;search=cqp" TargetMode="External"/><Relationship Id="rId2" Type="http://schemas.openxmlformats.org/officeDocument/2006/relationships/hyperlink" Target="https://korp.csc.fi/?mode=other_languages#?stats_reduce=word&amp;cqp=%5Blemma%20%3D%20%22%C5%A1eb%C4%93ru%22%20%26%20_.text_period%20%3D%20%22Neo-Assyrian%22%5D%20%5B%5D%7B0,10%7D%20%5Blemma%20%3D%20%22qa%C5%A1tu%22%5D&amp;corpus=oracc_adsd,oracc_ario,oracc_blms,oracc_cams,oracc_caspo,oracc_ctij,oracc_dcclt,oracc_dccmt,oracc_ecut,oracc_etcsri,oracc_hbtin,oracc_obmc,oracc_riao,oracc_ribo,oracc_rimanum,oracc_rinap,oracc_saao,oracc_others&amp;search_tab=1&amp;lang=en&amp;search=cqp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korp.csc.fi/?mode=other_languages#?lang=en&amp;stats_reduce=word&amp;cqp=%5Blemma%20%3D%20%22qa%C5%A1tu%22%20%26%20_.text_period%20%3D%20%22Neo-Assyrian%22%5D%20%5B%5D%7B0,10%7D%20%5Blemma%20%3D%20%22i%C5%A1patu%22%5D&amp;search_tab=1&amp;corpus=oracc_adsd,oracc_ario,oracc_blms,oracc_cams,oracc_caspo,oracc_ctij,oracc_dcclt,oracc_dccmt,oracc_ecut,oracc_etcsri,oracc_hbtin,oracc_obmc,oracc_riao,oracc_ribo,oracc_rimanum,oracc_rinap,oracc_saao,oracc_others&amp;search=cqp" TargetMode="External"/><Relationship Id="rId2" Type="http://schemas.openxmlformats.org/officeDocument/2006/relationships/hyperlink" Target="https://korp.csc.fi/?mode=other_languages#?lang=en&amp;stats_reduce=word&amp;cqp=%5B_.text_period%20%3D%20%22Neo-Assyrian%22%20%26%20lemma%20%3D%20%22i%C5%A1patu%22%5D%20%5B%5D%7B0,10%7D%20%5Blemma%20%3D%20%22qa%C5%A1tu%22%5D&amp;search_tab=1&amp;corpus=oracc_adsd,oracc_ario,oracc_blms,oracc_cams,oracc_caspo,oracc_ctij,oracc_dcclt,oracc_dccmt,oracc_ecut,oracc_etcsri,oracc_hbtin,oracc_obmc,oracc_riao,oracc_ribo,oracc_rimanum,oracc_rinap,oracc_saao,oracc_others&amp;search=cqp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korp.csc.fi/?mode=other_languages#?lang=en&amp;stats_reduce=word&amp;cqp=%5Blemma%20%3D%20%22idu%22%20%26%20_.text_period%20%3D%20%22Neo-Assyrian%22%5D%20%5B%5D%7B0,10%7D%20%5Blemma%20%3D%20%22i%C5%A1patu%22%5D&amp;corpus=oracc_adsd,oracc_ario,oracc_blms,oracc_cams,oracc_caspo,oracc_ctij,oracc_dcclt,oracc_dccmt,oracc_ecut,oracc_etcsri,oracc_hbtin,oracc_obmc,oracc_riao,oracc_ribo,oracc_rimanum,oracc_rinap,oracc_saao,oracc_others&amp;search_tab=1&amp;search=cqp" TargetMode="External"/><Relationship Id="rId2" Type="http://schemas.openxmlformats.org/officeDocument/2006/relationships/hyperlink" Target="https://korp.csc.fi/?mode=other_languages#?lang=en&amp;stats_reduce=word&amp;cqp=%5Blemma%20%3D%20%22i%C5%A1patu%22%20%26%20_.text_period%20%3D%20%22Neo-Assyrian%22%5D%20%5B%5D%7B0,10%7D%20%5Blemma%20%3D%20%22idu%22%5D&amp;corpus=oracc_adsd,oracc_ario,oracc_blms,oracc_cams,oracc_caspo,oracc_ctij,oracc_dcclt,oracc_dccmt,oracc_ecut,oracc_etcsri,oracc_hbtin,oracc_obmc,oracc_riao,oracc_ribo,oracc_rimanum,oracc_rinap,oracc_saao,oracc_others&amp;search_tab=1&amp;search=cqp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korp.csc.fi/?mode=other_languages#?lang=en&amp;stats_reduce=word&amp;cqp=%5B_.text_period%20%3D%20%22Neo-Assyrian%22%20%26%20lemma%20%3D%20%22%C5%A1amru%22%5D%20%5B%5D%7B0,10%7D%20%5Blemma%20%3D%20%22%C5%A1ilt%C4%81hu%22%5D&amp;search_tab=1&amp;corpus=oracc_adsd,oracc_ario,oracc_blms,oracc_cams,oracc_caspo,oracc_ctij,oracc_dcclt,oracc_dccmt,oracc_ecut,oracc_etcsri,oracc_hbtin,oracc_obmc,oracc_riao,oracc_ribo,oracc_rimanum,oracc_rinap,oracc_saao,oracc_others&amp;search=cqp" TargetMode="External"/><Relationship Id="rId2" Type="http://schemas.openxmlformats.org/officeDocument/2006/relationships/hyperlink" Target="https://korp.csc.fi/?mode=other_languages#?lang=en&amp;stats_reduce=word&amp;cqp=%5B_.text_period%20%3D%20%22Neo-Assyrian%22%20%26%20lemma%20%3D%20%22%C5%A1ilt%C4%81hu%22%5D%20%5B%5D%7B0,10%7D%20%5Blemma%20%3D%20%22%C5%A1amru%22%5D&amp;search_tab=1&amp;corpus=oracc_adsd,oracc_ario,oracc_blms,oracc_cams,oracc_caspo,oracc_ctij,oracc_dcclt,oracc_dccmt,oracc_ecut,oracc_etcsri,oracc_hbtin,oracc_obmc,oracc_riao,oracc_ribo,oracc_rimanum,oracc_rinap,oracc_saao,oracc_others&amp;search=cqp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korp.csc.fi/?mode=other_languages#?lang=en&amp;stats_reduce=word&amp;cqp=%5B_.text_period%20%3D%20%22Neo-Assyrian%22%20%26%20lemma%20%3D%20%22%C5%A1al%C4%81%C5%A1%C4%AB-%22%5D%20%5B%5D%7B0,10%7D%20%5Blemma%20%3D%20%22%C5%A1ilt%C4%81hu%22%5D&amp;corpus=oracc_adsd,oracc_ario,oracc_blms,oracc_cams,oracc_caspo,oracc_ctij,oracc_dcclt,oracc_dccmt,oracc_ecut,oracc_etcsri,oracc_hbtin,oracc_obmc,oracc_riao,oracc_ribo,oracc_rimanum,oracc_rinap,oracc_saao,oracc_others&amp;search_tab=1&amp;search=cqp" TargetMode="External"/><Relationship Id="rId2" Type="http://schemas.openxmlformats.org/officeDocument/2006/relationships/hyperlink" Target="https://korp.csc.fi/?mode=other_languages#?lang=en&amp;stats_reduce=word&amp;cqp=%5B_.text_period%20%3D%20%22Neo-Assyrian%22%20%26%20lemma%20%3D%20%22%C5%A1ilt%C4%81hu%22%5D%20%5B%5D%7B0,10%7D%20%5Blemma%20%3D%20%22%C5%A1al%C4%81%C5%A1%C4%AB-%22%5D&amp;corpus=oracc_adsd,oracc_ario,oracc_blms,oracc_cams,oracc_caspo,oracc_ctij,oracc_dcclt,oracc_dccmt,oracc_ecut,oracc_etcsri,oracc_hbtin,oracc_obmc,oracc_riao,oracc_ribo,oracc_rimanum,oracc_rinap,oracc_saao,oracc_others&amp;search_tab=1&amp;search=cqp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korp.csc.fi/?mode=other_languages#?lang=en&amp;stats_reduce=word&amp;cqp=%5B_.text_period%20%3D%20%22Neo-Assyrian%22%20%26%20lemma%20%3D%20%22q%C4%81tu%22%5D%20%5B%5D%7B0,10%7D%20%5Blemma%20%3D%20%22%C5%A1ilt%C4%81hu%22%5D&amp;corpus=oracc_adsd,oracc_ario,oracc_blms,oracc_cams,oracc_caspo,oracc_ctij,oracc_dcclt,oracc_dccmt,oracc_ecut,oracc_etcsri,oracc_hbtin,oracc_obmc,oracc_riao,oracc_ribo,oracc_rimanum,oracc_rinap,oracc_saao,oracc_others&amp;search_tab=1&amp;search=cqp" TargetMode="External"/><Relationship Id="rId2" Type="http://schemas.openxmlformats.org/officeDocument/2006/relationships/hyperlink" Target="https://korp.csc.fi/?mode=other_languages#?lang=en&amp;stats_reduce=word&amp;cqp=%5B_.text_period%20%3D%20%22Neo-Assyrian%22%20%26%20lemma%20%3D%20%22%C5%A1ilt%C4%81hu%22%5D%20%5B%5D%7B0,10%7D%20%5Blemma%20%3D%20%22q%C4%81tu%22%5D&amp;corpus=oracc_adsd,oracc_ario,oracc_blms,oracc_cams,oracc_caspo,oracc_ctij,oracc_dcclt,oracc_dccmt,oracc_ecut,oracc_etcsri,oracc_hbtin,oracc_obmc,oracc_riao,oracc_ribo,oracc_rimanum,oracc_rinap,oracc_saao,oracc_others&amp;search_tab=1&amp;search=cqp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korp.csc.fi/?mode=other_languages#?lang=en&amp;stats_reduce=word&amp;cqp=%5B_.text_period%20%3D%20%22Neo-Assyrian%22%20%26%20lemma%20%3D%20%22napi%C5%A1tu%22%5D%20%5B%5D%7B0,10%7D%20%5Blemma%20%3D%20%22%C5%A1ilt%C4%81hu%22%5D&amp;corpus=oracc_adsd,oracc_ario,oracc_blms,oracc_cams,oracc_caspo,oracc_ctij,oracc_dcclt,oracc_dccmt,oracc_ecut,oracc_etcsri,oracc_hbtin,oracc_obmc,oracc_riao,oracc_ribo,oracc_rimanum,oracc_rinap,oracc_saao,oracc_others&amp;search_tab=1&amp;search=cqp" TargetMode="External"/><Relationship Id="rId2" Type="http://schemas.openxmlformats.org/officeDocument/2006/relationships/hyperlink" Target="https://korp.csc.fi/?mode=other_languages#?lang=en&amp;stats_reduce=word&amp;cqp=%5B_.text_period%20%3D%20%22Neo-Assyrian%22%20%26%20lemma%20%3D%20%22%C5%A1ilt%C4%81hu%22%5D%20%5B%5D%7B0,10%7D%20%5Blemma%20%3D%20%22napi%C5%A1tu%22%5D&amp;corpus=oracc_adsd,oracc_ario,oracc_blms,oracc_cams,oracc_caspo,oracc_ctij,oracc_dcclt,oracc_dccmt,oracc_ecut,oracc_etcsri,oracc_hbtin,oracc_obmc,oracc_riao,oracc_ribo,oracc_rimanum,oracc_rinap,oracc_saao,oracc_others&amp;search_tab=1&amp;search=cqp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EllieBennett91/ORACC-Data-Parser" TargetMode="External"/><Relationship Id="rId2" Type="http://schemas.openxmlformats.org/officeDocument/2006/relationships/hyperlink" Target="http://oracc.museum.upenn.edu/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github.com/EllieBennett91/PMIzer-results-to-Gephi-Data" TargetMode="External"/><Relationship Id="rId4" Type="http://schemas.openxmlformats.org/officeDocument/2006/relationships/hyperlink" Target="https://github.com/asahala/Pmizer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medialab.github.io/graph-recipes/#!/upload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lab.github.io/graph-recipes/#!/upload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lab.github.io/graph-recipes/#!/upload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lab.github.io/graph-recipes/#!/upload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laotsikko 10"/>
          <p:cNvSpPr>
            <a:spLocks noGrp="1"/>
          </p:cNvSpPr>
          <p:nvPr>
            <p:ph type="subTitle" idx="1"/>
          </p:nvPr>
        </p:nvSpPr>
        <p:spPr>
          <a:xfrm>
            <a:off x="685800" y="4767760"/>
            <a:ext cx="7772400" cy="490040"/>
          </a:xfrm>
        </p:spPr>
        <p:txBody>
          <a:bodyPr/>
          <a:lstStyle/>
          <a:p>
            <a:r>
              <a:rPr lang="fi-FI" dirty="0" err="1" smtClean="0"/>
              <a:t>Ellie</a:t>
            </a:r>
            <a:r>
              <a:rPr lang="fi-FI" dirty="0" smtClean="0"/>
              <a:t> Bennett</a:t>
            </a:r>
            <a:endParaRPr lang="fi-FI" dirty="0"/>
          </a:p>
        </p:txBody>
      </p:sp>
      <p:sp>
        <p:nvSpPr>
          <p:cNvPr id="10" name="Otsikko 9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1800200"/>
          </a:xfrm>
        </p:spPr>
        <p:txBody>
          <a:bodyPr/>
          <a:lstStyle/>
          <a:p>
            <a:r>
              <a:rPr lang="en-US" sz="3600" dirty="0"/>
              <a:t>Using Networks to Investigate Semantics of Masculinities During the Neo-Assyrian Period</a:t>
            </a:r>
            <a:endParaRPr lang="fi-FI" sz="36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 rot="16200000">
            <a:off x="-2139032" y="3550568"/>
            <a:ext cx="4530824" cy="255240"/>
          </a:xfrm>
        </p:spPr>
        <p:txBody>
          <a:bodyPr/>
          <a:lstStyle/>
          <a:p>
            <a:r>
              <a:rPr lang="fi-FI" smtClean="0"/>
              <a:t>8.10.2020 Ancient and Medieval Middle East seminar, University of Helsinki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14836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>
          <a:xfrm rot="16200000">
            <a:off x="-2102408" y="3587192"/>
            <a:ext cx="4458816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60648"/>
            <a:ext cx="5877272" cy="58772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4001" y="5321973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smtClean="0"/>
              <a:t>Image </a:t>
            </a:r>
            <a:r>
              <a:rPr lang="fi-FI" sz="1200" dirty="0" err="1" smtClean="0"/>
              <a:t>courtesy</a:t>
            </a:r>
            <a:r>
              <a:rPr lang="fi-FI" sz="1200" dirty="0" smtClean="0"/>
              <a:t> of: </a:t>
            </a:r>
            <a:r>
              <a:rPr lang="fi-FI" sz="1200" dirty="0" smtClean="0">
                <a:hlinkClick r:id="rId3"/>
              </a:rPr>
              <a:t>https</a:t>
            </a:r>
            <a:r>
              <a:rPr lang="fi-FI" sz="1200" dirty="0">
                <a:hlinkClick r:id="rId3"/>
              </a:rPr>
              <a:t>://medialab.github.io/graph-recipes/#!/</a:t>
            </a:r>
            <a:r>
              <a:rPr lang="fi-FI" sz="1200" dirty="0" smtClean="0">
                <a:hlinkClick r:id="rId3"/>
              </a:rPr>
              <a:t>upload</a:t>
            </a:r>
            <a:r>
              <a:rPr lang="fi-FI" sz="1200" dirty="0" smtClean="0"/>
              <a:t> </a:t>
            </a:r>
            <a:endParaRPr lang="fi-FI" sz="1200" dirty="0"/>
          </a:p>
        </p:txBody>
      </p:sp>
      <p:sp>
        <p:nvSpPr>
          <p:cNvPr id="5" name="Oval 4"/>
          <p:cNvSpPr/>
          <p:nvPr/>
        </p:nvSpPr>
        <p:spPr>
          <a:xfrm>
            <a:off x="4620871" y="2780928"/>
            <a:ext cx="418356" cy="648072"/>
          </a:xfrm>
          <a:prstGeom prst="ellipse">
            <a:avLst/>
          </a:prstGeom>
          <a:noFill/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extBox 5"/>
          <p:cNvSpPr txBox="1"/>
          <p:nvPr/>
        </p:nvSpPr>
        <p:spPr bwMode="auto">
          <a:xfrm>
            <a:off x="416861" y="2429843"/>
            <a:ext cx="1514649" cy="153888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i-FI" sz="2000" dirty="0" err="1" smtClean="0"/>
              <a:t>Words</a:t>
            </a:r>
            <a:r>
              <a:rPr lang="fi-FI" sz="2000" dirty="0" smtClean="0"/>
              <a:t> to </a:t>
            </a:r>
            <a:r>
              <a:rPr lang="fi-FI" sz="2000" dirty="0" err="1" smtClean="0"/>
              <a:t>do</a:t>
            </a:r>
            <a:r>
              <a:rPr lang="fi-FI" sz="2000" dirty="0" smtClean="0"/>
              <a:t> </a:t>
            </a:r>
            <a:r>
              <a:rPr lang="fi-FI" sz="2000" dirty="0" err="1" smtClean="0"/>
              <a:t>with</a:t>
            </a:r>
            <a:r>
              <a:rPr lang="fi-FI" sz="2000" dirty="0" smtClean="0"/>
              <a:t> </a:t>
            </a:r>
            <a:r>
              <a:rPr lang="fi-FI" sz="2000" dirty="0" err="1" smtClean="0"/>
              <a:t>war</a:t>
            </a:r>
            <a:r>
              <a:rPr lang="fi-FI" sz="2000" dirty="0" smtClean="0"/>
              <a:t> (</a:t>
            </a:r>
            <a:r>
              <a:rPr lang="fi-FI" sz="2000" dirty="0" err="1" smtClean="0"/>
              <a:t>items</a:t>
            </a:r>
            <a:r>
              <a:rPr lang="fi-FI" sz="2000" dirty="0" smtClean="0"/>
              <a:t> and </a:t>
            </a:r>
            <a:r>
              <a:rPr lang="fi-FI" sz="2000" dirty="0" err="1" smtClean="0"/>
              <a:t>the</a:t>
            </a:r>
            <a:r>
              <a:rPr lang="fi-FI" sz="2000" dirty="0" smtClean="0"/>
              <a:t> </a:t>
            </a:r>
            <a:r>
              <a:rPr lang="fi-FI" sz="2000" dirty="0" err="1" smtClean="0"/>
              <a:t>actions</a:t>
            </a:r>
            <a:r>
              <a:rPr lang="fi-FI" sz="2000" dirty="0" smtClean="0"/>
              <a:t> </a:t>
            </a:r>
            <a:r>
              <a:rPr lang="fi-FI" sz="2000" dirty="0" err="1" smtClean="0"/>
              <a:t>involved</a:t>
            </a:r>
            <a:r>
              <a:rPr lang="fi-FI" sz="2000" dirty="0" smtClean="0"/>
              <a:t>)</a:t>
            </a:r>
          </a:p>
        </p:txBody>
      </p:sp>
      <p:sp>
        <p:nvSpPr>
          <p:cNvPr id="9" name="Oval 8"/>
          <p:cNvSpPr/>
          <p:nvPr/>
        </p:nvSpPr>
        <p:spPr>
          <a:xfrm>
            <a:off x="5062364" y="2634822"/>
            <a:ext cx="589756" cy="576064"/>
          </a:xfrm>
          <a:prstGeom prst="ellipse">
            <a:avLst/>
          </a:prstGeom>
          <a:noFill/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/>
        </p:nvSpPr>
        <p:spPr>
          <a:xfrm>
            <a:off x="3923928" y="3861048"/>
            <a:ext cx="1138436" cy="1080120"/>
          </a:xfrm>
          <a:prstGeom prst="ellipse">
            <a:avLst/>
          </a:prstGeom>
          <a:noFill/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92453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Archery</a:t>
            </a:r>
            <a:r>
              <a:rPr lang="fi-FI" dirty="0" smtClean="0"/>
              <a:t> </a:t>
            </a:r>
            <a:r>
              <a:rPr lang="fi-FI" dirty="0" err="1" smtClean="0"/>
              <a:t>Equipment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b="1" dirty="0" err="1"/>
              <a:t>Hoffner</a:t>
            </a:r>
            <a:r>
              <a:rPr lang="en-US" sz="1600" b="1" dirty="0"/>
              <a:t>, H.A., 1966. Symbols for Masculinity and </a:t>
            </a:r>
            <a:r>
              <a:rPr lang="en-US" sz="1600" b="1" dirty="0" err="1"/>
              <a:t>Feminity</a:t>
            </a:r>
            <a:r>
              <a:rPr lang="en-US" sz="1600" b="1" dirty="0"/>
              <a:t>: Their Use in Ancient near Eastern Sympathetic Magic Rituals. Journal of Biblical Literature 85, 326–334. </a:t>
            </a:r>
            <a:r>
              <a:rPr lang="en-US" sz="1600" dirty="0">
                <a:hlinkClick r:id="rId2"/>
              </a:rPr>
              <a:t>https://</a:t>
            </a:r>
            <a:r>
              <a:rPr lang="en-US" sz="1600" dirty="0" smtClean="0">
                <a:hlinkClick r:id="rId2"/>
              </a:rPr>
              <a:t>doi.org/10.2307/3264246</a:t>
            </a:r>
            <a:endParaRPr lang="en-US" sz="1600" dirty="0" smtClean="0"/>
          </a:p>
          <a:p>
            <a:pPr lvl="1"/>
            <a:r>
              <a:rPr lang="en-US" sz="1400" dirty="0" smtClean="0"/>
              <a:t>Psalm 127 4-5: Like </a:t>
            </a:r>
            <a:r>
              <a:rPr lang="en-US" sz="1400" dirty="0"/>
              <a:t>arrows in the hand of </a:t>
            </a:r>
            <a:r>
              <a:rPr lang="en-US" sz="1400" dirty="0" smtClean="0"/>
              <a:t>a warrior are </a:t>
            </a:r>
            <a:r>
              <a:rPr lang="en-US" sz="1400" dirty="0"/>
              <a:t>the </a:t>
            </a:r>
            <a:r>
              <a:rPr lang="en-US" sz="1400" dirty="0" smtClean="0"/>
              <a:t>children </a:t>
            </a:r>
            <a:r>
              <a:rPr lang="en-US" sz="1400" dirty="0"/>
              <a:t>of one’s </a:t>
            </a:r>
            <a:r>
              <a:rPr lang="en-US" sz="1400" dirty="0" smtClean="0"/>
              <a:t>youth. Blessed </a:t>
            </a:r>
            <a:r>
              <a:rPr lang="en-US" sz="1400" dirty="0"/>
              <a:t>is the </a:t>
            </a:r>
            <a:r>
              <a:rPr lang="en-US" sz="1400" dirty="0" smtClean="0"/>
              <a:t>man who </a:t>
            </a:r>
            <a:r>
              <a:rPr lang="en-US" sz="1400" dirty="0"/>
              <a:t>fills his quiver with them!</a:t>
            </a:r>
          </a:p>
          <a:p>
            <a:pPr lvl="1"/>
            <a:r>
              <a:rPr lang="en-US" sz="1400" dirty="0" smtClean="0"/>
              <a:t>Suggested that archery equipment was a symbol of virility across ANE</a:t>
            </a:r>
          </a:p>
          <a:p>
            <a:pPr lvl="2"/>
            <a:r>
              <a:rPr lang="en-US" sz="1200" dirty="0" smtClean="0"/>
              <a:t>Visual representations e.g. palace reliefs: appear as symbol of the king and in warfare contexts</a:t>
            </a:r>
          </a:p>
          <a:p>
            <a:r>
              <a:rPr lang="en-US" sz="1600" dirty="0" err="1" smtClean="0"/>
              <a:t>Focussed</a:t>
            </a:r>
            <a:r>
              <a:rPr lang="en-US" sz="1600" dirty="0" smtClean="0"/>
              <a:t> on words: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994396" y="3695204"/>
            <a:ext cx="4242792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392683"/>
              </p:ext>
            </p:extLst>
          </p:nvPr>
        </p:nvGraphicFramePr>
        <p:xfrm>
          <a:off x="2555776" y="4221088"/>
          <a:ext cx="3960440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0220">
                  <a:extLst>
                    <a:ext uri="{9D8B030D-6E8A-4147-A177-3AD203B41FA5}">
                      <a16:colId xmlns:a16="http://schemas.microsoft.com/office/drawing/2014/main" val="3946957129"/>
                    </a:ext>
                  </a:extLst>
                </a:gridCol>
                <a:gridCol w="1980220">
                  <a:extLst>
                    <a:ext uri="{9D8B030D-6E8A-4147-A177-3AD203B41FA5}">
                      <a16:colId xmlns:a16="http://schemas.microsoft.com/office/drawing/2014/main" val="3208001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chemeClr val="accent2"/>
                          </a:solidFill>
                        </a:rPr>
                        <a:t>qaštu</a:t>
                      </a:r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[bow]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err="1" smtClean="0"/>
                        <a:t>ūṣu</a:t>
                      </a:r>
                      <a:r>
                        <a:rPr lang="fi-FI" dirty="0" smtClean="0"/>
                        <a:t>[</a:t>
                      </a:r>
                      <a:r>
                        <a:rPr lang="fi-FI" dirty="0" err="1" smtClean="0"/>
                        <a:t>arrow</a:t>
                      </a:r>
                      <a:r>
                        <a:rPr lang="fi-FI" dirty="0" smtClean="0"/>
                        <a:t>(</a:t>
                      </a:r>
                      <a:r>
                        <a:rPr lang="fi-FI" dirty="0" err="1" smtClean="0"/>
                        <a:t>head</a:t>
                      </a:r>
                      <a:r>
                        <a:rPr lang="fi-FI" dirty="0" smtClean="0"/>
                        <a:t>)]</a:t>
                      </a:r>
                      <a:endParaRPr lang="fi-FI" sz="1800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61701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dirty="0" err="1" smtClean="0"/>
                        <a:t>sasinnu</a:t>
                      </a:r>
                      <a:r>
                        <a:rPr lang="fi-FI" sz="1800" dirty="0" smtClean="0"/>
                        <a:t>[</a:t>
                      </a:r>
                      <a:r>
                        <a:rPr lang="fi-FI" sz="1800" dirty="0" err="1" smtClean="0"/>
                        <a:t>bowyer</a:t>
                      </a:r>
                      <a:r>
                        <a:rPr lang="fi-FI" sz="1800" dirty="0" smtClean="0"/>
                        <a:t>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 err="1" smtClean="0">
                          <a:solidFill>
                            <a:schemeClr val="accent2"/>
                          </a:solidFill>
                        </a:rPr>
                        <a:t>šiltāhu</a:t>
                      </a:r>
                      <a:r>
                        <a:rPr lang="fi-FI" dirty="0" smtClean="0">
                          <a:solidFill>
                            <a:schemeClr val="accent2"/>
                          </a:solidFill>
                        </a:rPr>
                        <a:t>[</a:t>
                      </a:r>
                      <a:r>
                        <a:rPr lang="fi-FI" dirty="0" err="1" smtClean="0">
                          <a:solidFill>
                            <a:schemeClr val="accent2"/>
                          </a:solidFill>
                        </a:rPr>
                        <a:t>arrow</a:t>
                      </a:r>
                      <a:r>
                        <a:rPr lang="fi-FI" dirty="0" smtClean="0">
                          <a:solidFill>
                            <a:schemeClr val="accent2"/>
                          </a:solidFill>
                        </a:rPr>
                        <a:t>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7104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err="1" smtClean="0"/>
                        <a:t>tilpānu</a:t>
                      </a:r>
                      <a:r>
                        <a:rPr lang="fi-FI" dirty="0" smtClean="0"/>
                        <a:t>[</a:t>
                      </a:r>
                      <a:r>
                        <a:rPr lang="fi-FI" dirty="0" err="1" smtClean="0"/>
                        <a:t>bow</a:t>
                      </a:r>
                      <a:r>
                        <a:rPr lang="fi-FI" dirty="0" smtClean="0"/>
                        <a:t>]</a:t>
                      </a:r>
                      <a:endParaRPr lang="fi-FI" sz="1800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err="1" smtClean="0">
                          <a:solidFill>
                            <a:schemeClr val="accent2"/>
                          </a:solidFill>
                        </a:rPr>
                        <a:t>išpatu</a:t>
                      </a:r>
                      <a:r>
                        <a:rPr lang="fi-FI" dirty="0" smtClean="0">
                          <a:solidFill>
                            <a:schemeClr val="accent2"/>
                          </a:solidFill>
                        </a:rPr>
                        <a:t>[</a:t>
                      </a:r>
                      <a:r>
                        <a:rPr lang="fi-FI" dirty="0" err="1" smtClean="0">
                          <a:solidFill>
                            <a:schemeClr val="accent2"/>
                          </a:solidFill>
                        </a:rPr>
                        <a:t>quiver</a:t>
                      </a:r>
                      <a:r>
                        <a:rPr lang="fi-FI" dirty="0" smtClean="0">
                          <a:solidFill>
                            <a:schemeClr val="accent2"/>
                          </a:solidFill>
                        </a:rPr>
                        <a:t>]</a:t>
                      </a:r>
                      <a:endParaRPr lang="fi-FI" sz="18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8237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800" dirty="0" err="1" smtClean="0"/>
                        <a:t>mulmullu</a:t>
                      </a:r>
                      <a:r>
                        <a:rPr lang="fi-FI" sz="1800" dirty="0" smtClean="0"/>
                        <a:t>[</a:t>
                      </a:r>
                      <a:r>
                        <a:rPr lang="fi-FI" sz="1800" dirty="0" err="1" smtClean="0"/>
                        <a:t>arrow</a:t>
                      </a:r>
                      <a:r>
                        <a:rPr lang="fi-FI" sz="1800" dirty="0" smtClean="0"/>
                        <a:t>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i-FI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5281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5569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Ego Network</a:t>
            </a:r>
            <a:r>
              <a:rPr lang="fi-FI" dirty="0"/>
              <a:t>: </a:t>
            </a:r>
            <a:r>
              <a:rPr lang="fi-FI" dirty="0" err="1"/>
              <a:t>qaštu</a:t>
            </a:r>
            <a:r>
              <a:rPr lang="fi-FI" dirty="0"/>
              <a:t> </a:t>
            </a:r>
            <a:r>
              <a:rPr lang="fi-FI" dirty="0" smtClean="0"/>
              <a:t>(</a:t>
            </a:r>
            <a:r>
              <a:rPr lang="fi-FI" dirty="0" err="1" smtClean="0"/>
              <a:t>bow</a:t>
            </a:r>
            <a:r>
              <a:rPr lang="fi-FI" dirty="0" smtClean="0"/>
              <a:t>)</a:t>
            </a:r>
            <a:endParaRPr lang="fi-FI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16832"/>
            <a:ext cx="4247827" cy="4247827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2318432" y="3371168"/>
            <a:ext cx="4890864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8189" t="14360" r="17376" b="11402"/>
          <a:stretch/>
        </p:blipFill>
        <p:spPr>
          <a:xfrm>
            <a:off x="1451303" y="1912233"/>
            <a:ext cx="2645954" cy="425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3506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KORP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922388" y="3767212"/>
            <a:ext cx="4098776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49938" t="9038" b="5107"/>
          <a:stretch/>
        </p:blipFill>
        <p:spPr>
          <a:xfrm>
            <a:off x="1296390" y="1700808"/>
            <a:ext cx="7524083" cy="403244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187624" y="2129062"/>
            <a:ext cx="4139706" cy="1152128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Rounded Rectangle 8"/>
          <p:cNvSpPr/>
          <p:nvPr/>
        </p:nvSpPr>
        <p:spPr>
          <a:xfrm>
            <a:off x="1296390" y="4005064"/>
            <a:ext cx="6443962" cy="864096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Rounded Rectangle 9"/>
          <p:cNvSpPr/>
          <p:nvPr/>
        </p:nvSpPr>
        <p:spPr>
          <a:xfrm>
            <a:off x="7740351" y="3561012"/>
            <a:ext cx="1080121" cy="2244251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66218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Qaštu</a:t>
            </a:r>
            <a:r>
              <a:rPr lang="fi-FI" dirty="0"/>
              <a:t> (</a:t>
            </a:r>
            <a:r>
              <a:rPr lang="fi-FI" dirty="0" err="1"/>
              <a:t>bow</a:t>
            </a:r>
            <a:r>
              <a:rPr lang="fi-FI" dirty="0"/>
              <a:t>) and </a:t>
            </a:r>
            <a:r>
              <a:rPr lang="fi-FI" dirty="0" err="1"/>
              <a:t>ṣābu</a:t>
            </a:r>
            <a:r>
              <a:rPr lang="fi-FI" dirty="0"/>
              <a:t> (</a:t>
            </a:r>
            <a:r>
              <a:rPr lang="fi-FI" dirty="0" err="1"/>
              <a:t>people</a:t>
            </a:r>
            <a:r>
              <a:rPr lang="fi-FI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3501008"/>
            <a:ext cx="3600400" cy="864095"/>
          </a:xfrm>
        </p:spPr>
        <p:txBody>
          <a:bodyPr/>
          <a:lstStyle/>
          <a:p>
            <a:r>
              <a:rPr lang="fi-FI" sz="1600" dirty="0" smtClean="0">
                <a:hlinkClick r:id="rId2"/>
              </a:rPr>
              <a:t>KORP results for </a:t>
            </a:r>
            <a:r>
              <a:rPr lang="fi-FI" sz="1600" dirty="0" err="1" smtClean="0">
                <a:hlinkClick r:id="rId2"/>
              </a:rPr>
              <a:t>ṣābu</a:t>
            </a:r>
            <a:r>
              <a:rPr lang="fi-FI" sz="1600" dirty="0">
                <a:hlinkClick r:id="rId2"/>
              </a:rPr>
              <a:t> and</a:t>
            </a:r>
            <a:r>
              <a:rPr lang="fi-FI" sz="1600" dirty="0" smtClean="0">
                <a:hlinkClick r:id="rId2"/>
              </a:rPr>
              <a:t> </a:t>
            </a:r>
            <a:r>
              <a:rPr lang="fi-FI" sz="1600" dirty="0" err="1" smtClean="0">
                <a:hlinkClick r:id="rId2"/>
              </a:rPr>
              <a:t>qaštu</a:t>
            </a:r>
            <a:endParaRPr lang="fi-FI" sz="1600" dirty="0" smtClean="0"/>
          </a:p>
          <a:p>
            <a:r>
              <a:rPr lang="fi-FI" sz="1600" dirty="0" smtClean="0">
                <a:hlinkClick r:id="rId3"/>
              </a:rPr>
              <a:t>KORP results for </a:t>
            </a:r>
            <a:r>
              <a:rPr lang="fi-FI" sz="1600" dirty="0" err="1" smtClean="0">
                <a:hlinkClick r:id="rId3"/>
              </a:rPr>
              <a:t>qaštu</a:t>
            </a:r>
            <a:r>
              <a:rPr lang="fi-FI" sz="1600" dirty="0" smtClean="0">
                <a:hlinkClick r:id="rId3"/>
              </a:rPr>
              <a:t> and </a:t>
            </a:r>
            <a:r>
              <a:rPr lang="fi-FI" sz="1600" dirty="0" err="1" smtClean="0">
                <a:hlinkClick r:id="rId3"/>
              </a:rPr>
              <a:t>ṣābu</a:t>
            </a:r>
            <a:endParaRPr lang="fi-FI" sz="1600" dirty="0" smtClean="0">
              <a:hlinkClick r:id="rId3"/>
            </a:endParaRPr>
          </a:p>
          <a:p>
            <a:pPr marL="382588" lvl="1" indent="0">
              <a:buNone/>
            </a:pPr>
            <a:endParaRPr lang="fi-FI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994396" y="3695204"/>
            <a:ext cx="4242792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6" y="1916832"/>
            <a:ext cx="4247827" cy="424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 rot="227146">
            <a:off x="6465894" y="1883876"/>
            <a:ext cx="1278129" cy="2880320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81075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Qaštu</a:t>
            </a:r>
            <a:r>
              <a:rPr lang="fi-FI" dirty="0"/>
              <a:t> </a:t>
            </a:r>
            <a:r>
              <a:rPr lang="fi-FI" dirty="0" smtClean="0"/>
              <a:t>(</a:t>
            </a:r>
            <a:r>
              <a:rPr lang="fi-FI" dirty="0" err="1" smtClean="0"/>
              <a:t>bow</a:t>
            </a:r>
            <a:r>
              <a:rPr lang="fi-FI" dirty="0" smtClean="0"/>
              <a:t>) and </a:t>
            </a:r>
            <a:r>
              <a:rPr lang="fi-FI" dirty="0" err="1" smtClean="0"/>
              <a:t>šebēru</a:t>
            </a:r>
            <a:r>
              <a:rPr lang="fi-FI" dirty="0" smtClean="0"/>
              <a:t> (to </a:t>
            </a:r>
            <a:r>
              <a:rPr lang="fi-FI" dirty="0" err="1" smtClean="0"/>
              <a:t>break</a:t>
            </a:r>
            <a:r>
              <a:rPr lang="fi-FI" dirty="0" smtClean="0"/>
              <a:t>)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161" y="2852936"/>
            <a:ext cx="3843151" cy="648072"/>
          </a:xfrm>
        </p:spPr>
        <p:txBody>
          <a:bodyPr/>
          <a:lstStyle/>
          <a:p>
            <a:r>
              <a:rPr lang="fi-FI" sz="1600" dirty="0" smtClean="0">
                <a:hlinkClick r:id="rId2"/>
              </a:rPr>
              <a:t>KORP results for </a:t>
            </a:r>
            <a:r>
              <a:rPr lang="fi-FI" sz="1600" dirty="0" err="1" smtClean="0">
                <a:hlinkClick r:id="rId2"/>
              </a:rPr>
              <a:t>šebēru</a:t>
            </a:r>
            <a:r>
              <a:rPr lang="fi-FI" sz="1600" dirty="0" smtClean="0">
                <a:hlinkClick r:id="rId2"/>
              </a:rPr>
              <a:t> and </a:t>
            </a:r>
            <a:r>
              <a:rPr lang="fi-FI" sz="1600" dirty="0" err="1" smtClean="0">
                <a:hlinkClick r:id="rId2"/>
              </a:rPr>
              <a:t>qaštu</a:t>
            </a:r>
            <a:endParaRPr lang="fi-FI" sz="1600" dirty="0" smtClean="0"/>
          </a:p>
          <a:p>
            <a:r>
              <a:rPr lang="fi-FI" sz="1600" dirty="0" smtClean="0">
                <a:hlinkClick r:id="rId3"/>
              </a:rPr>
              <a:t>KORP results for </a:t>
            </a:r>
            <a:r>
              <a:rPr lang="fi-FI" sz="1600" dirty="0" err="1" smtClean="0">
                <a:hlinkClick r:id="rId3"/>
              </a:rPr>
              <a:t>qaštu</a:t>
            </a:r>
            <a:r>
              <a:rPr lang="fi-FI" sz="1600" dirty="0" smtClean="0">
                <a:hlinkClick r:id="rId3"/>
              </a:rPr>
              <a:t> and </a:t>
            </a:r>
            <a:r>
              <a:rPr lang="fi-FI" sz="1600" dirty="0" err="1">
                <a:hlinkClick r:id="rId3"/>
              </a:rPr>
              <a:t>šebēru</a:t>
            </a:r>
            <a:r>
              <a:rPr lang="fi-FI" sz="1600" dirty="0">
                <a:hlinkClick r:id="rId3"/>
              </a:rPr>
              <a:t> </a:t>
            </a:r>
            <a:endParaRPr lang="fi-FI" sz="1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994396" y="3695204"/>
            <a:ext cx="4242792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646" y="1942240"/>
            <a:ext cx="4247827" cy="424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 rot="19981519">
            <a:off x="6013386" y="2613674"/>
            <a:ext cx="1278129" cy="2216944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313451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Qaštu</a:t>
            </a:r>
            <a:r>
              <a:rPr lang="fi-FI" dirty="0" smtClean="0"/>
              <a:t> (</a:t>
            </a:r>
            <a:r>
              <a:rPr lang="fi-FI" dirty="0" err="1" smtClean="0"/>
              <a:t>bow</a:t>
            </a:r>
            <a:r>
              <a:rPr lang="fi-FI" dirty="0"/>
              <a:t>)</a:t>
            </a:r>
            <a:r>
              <a:rPr lang="fi-FI" dirty="0" smtClean="0"/>
              <a:t> </a:t>
            </a:r>
            <a:r>
              <a:rPr lang="fi-FI" dirty="0"/>
              <a:t>and </a:t>
            </a:r>
            <a:r>
              <a:rPr lang="fi-FI" dirty="0" err="1" smtClean="0"/>
              <a:t>išpatu</a:t>
            </a:r>
            <a:r>
              <a:rPr lang="fi-FI" dirty="0" smtClean="0"/>
              <a:t> (</a:t>
            </a:r>
            <a:r>
              <a:rPr lang="fi-FI" dirty="0" err="1" smtClean="0"/>
              <a:t>quiver</a:t>
            </a:r>
            <a:r>
              <a:rPr lang="fi-FI" dirty="0" smtClean="0"/>
              <a:t>)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1" y="3318147"/>
            <a:ext cx="4032448" cy="1008113"/>
          </a:xfrm>
        </p:spPr>
        <p:txBody>
          <a:bodyPr/>
          <a:lstStyle/>
          <a:p>
            <a:r>
              <a:rPr lang="fi-FI" sz="1800" dirty="0" smtClean="0">
                <a:hlinkClick r:id="rId2"/>
              </a:rPr>
              <a:t>KORP results for </a:t>
            </a:r>
            <a:r>
              <a:rPr lang="fi-FI" sz="1800" dirty="0" err="1">
                <a:hlinkClick r:id="rId2"/>
              </a:rPr>
              <a:t>išpatu</a:t>
            </a:r>
            <a:r>
              <a:rPr lang="fi-FI" sz="1800" dirty="0" smtClean="0">
                <a:hlinkClick r:id="rId2"/>
              </a:rPr>
              <a:t> and </a:t>
            </a:r>
            <a:r>
              <a:rPr lang="fi-FI" sz="1800" dirty="0" err="1" smtClean="0">
                <a:hlinkClick r:id="rId2"/>
              </a:rPr>
              <a:t>qaštu</a:t>
            </a:r>
            <a:endParaRPr lang="fi-FI" sz="1800" dirty="0" smtClean="0"/>
          </a:p>
          <a:p>
            <a:r>
              <a:rPr lang="fi-FI" sz="1800" dirty="0" smtClean="0">
                <a:hlinkClick r:id="rId3"/>
              </a:rPr>
              <a:t>KORP results for </a:t>
            </a:r>
            <a:r>
              <a:rPr lang="fi-FI" sz="1800" dirty="0" err="1" smtClean="0">
                <a:hlinkClick r:id="rId3"/>
              </a:rPr>
              <a:t>qaštu</a:t>
            </a:r>
            <a:r>
              <a:rPr lang="fi-FI" sz="1800" dirty="0" smtClean="0">
                <a:hlinkClick r:id="rId3"/>
              </a:rPr>
              <a:t> and </a:t>
            </a:r>
            <a:r>
              <a:rPr lang="fi-FI" sz="1800" dirty="0" err="1" smtClean="0">
                <a:hlinkClick r:id="rId3"/>
              </a:rPr>
              <a:t>išpatu</a:t>
            </a:r>
            <a:endParaRPr lang="fi-FI" sz="1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994396" y="3695204"/>
            <a:ext cx="4242792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646" y="1942240"/>
            <a:ext cx="4247827" cy="424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 rot="12906181">
            <a:off x="5908021" y="3560773"/>
            <a:ext cx="1278129" cy="2216944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82189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Ego Network</a:t>
            </a:r>
            <a:r>
              <a:rPr lang="fi-FI" dirty="0"/>
              <a:t>: </a:t>
            </a:r>
            <a:r>
              <a:rPr lang="fi-FI" dirty="0" err="1"/>
              <a:t>išpatu</a:t>
            </a:r>
            <a:r>
              <a:rPr lang="fi-FI" dirty="0"/>
              <a:t> </a:t>
            </a:r>
            <a:r>
              <a:rPr lang="fi-FI" dirty="0" smtClean="0"/>
              <a:t>(</a:t>
            </a:r>
            <a:r>
              <a:rPr lang="fi-FI" dirty="0" err="1" smtClean="0"/>
              <a:t>quiver</a:t>
            </a:r>
            <a:r>
              <a:rPr lang="fi-FI" dirty="0" smtClean="0"/>
              <a:t>)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2318432" y="3371168"/>
            <a:ext cx="4890864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4239" t="28624" r="15432" b="24539"/>
          <a:stretch/>
        </p:blipFill>
        <p:spPr>
          <a:xfrm>
            <a:off x="2627784" y="2420888"/>
            <a:ext cx="3960440" cy="285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153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išpatu</a:t>
            </a:r>
            <a:r>
              <a:rPr lang="fi-FI" dirty="0"/>
              <a:t> </a:t>
            </a:r>
            <a:r>
              <a:rPr lang="fi-FI" dirty="0" smtClean="0"/>
              <a:t>(</a:t>
            </a:r>
            <a:r>
              <a:rPr lang="fi-FI" dirty="0" err="1" smtClean="0"/>
              <a:t>quiver</a:t>
            </a:r>
            <a:r>
              <a:rPr lang="fi-FI" dirty="0" smtClean="0"/>
              <a:t>) and </a:t>
            </a:r>
            <a:r>
              <a:rPr lang="fi-FI" dirty="0" err="1" smtClean="0"/>
              <a:t>idu</a:t>
            </a:r>
            <a:r>
              <a:rPr lang="fi-FI" dirty="0" smtClean="0"/>
              <a:t> (</a:t>
            </a:r>
            <a:r>
              <a:rPr lang="fi-FI" dirty="0" err="1" smtClean="0"/>
              <a:t>arm</a:t>
            </a:r>
            <a:r>
              <a:rPr lang="fi-FI" dirty="0" smtClean="0"/>
              <a:t>)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41" y="3498168"/>
            <a:ext cx="3528392" cy="648071"/>
          </a:xfrm>
        </p:spPr>
        <p:txBody>
          <a:bodyPr/>
          <a:lstStyle/>
          <a:p>
            <a:r>
              <a:rPr lang="fi-FI" sz="1600" dirty="0" smtClean="0">
                <a:hlinkClick r:id="rId2"/>
              </a:rPr>
              <a:t>KORP results</a:t>
            </a:r>
            <a:r>
              <a:rPr lang="fi-FI" sz="1600" dirty="0">
                <a:hlinkClick r:id="rId2"/>
              </a:rPr>
              <a:t> for </a:t>
            </a:r>
            <a:r>
              <a:rPr lang="fi-FI" sz="1600" dirty="0" err="1" smtClean="0">
                <a:hlinkClick r:id="rId2"/>
              </a:rPr>
              <a:t>išpatu</a:t>
            </a:r>
            <a:r>
              <a:rPr lang="fi-FI" sz="1600" dirty="0" smtClean="0">
                <a:hlinkClick r:id="rId2"/>
              </a:rPr>
              <a:t> and </a:t>
            </a:r>
            <a:r>
              <a:rPr lang="fi-FI" sz="1600" dirty="0" err="1" smtClean="0">
                <a:hlinkClick r:id="rId2"/>
              </a:rPr>
              <a:t>idu</a:t>
            </a:r>
            <a:endParaRPr lang="fi-FI" sz="1600" dirty="0" smtClean="0"/>
          </a:p>
          <a:p>
            <a:r>
              <a:rPr lang="fi-FI" sz="1600" dirty="0" smtClean="0">
                <a:hlinkClick r:id="rId3"/>
              </a:rPr>
              <a:t>KORP results for </a:t>
            </a:r>
            <a:r>
              <a:rPr lang="fi-FI" sz="1600" dirty="0" err="1" smtClean="0">
                <a:hlinkClick r:id="rId3"/>
              </a:rPr>
              <a:t>idu</a:t>
            </a:r>
            <a:r>
              <a:rPr lang="fi-FI" sz="1600" dirty="0" smtClean="0">
                <a:hlinkClick r:id="rId3"/>
              </a:rPr>
              <a:t> and </a:t>
            </a:r>
            <a:r>
              <a:rPr lang="fi-FI" sz="1600" dirty="0" err="1" smtClean="0">
                <a:hlinkClick r:id="rId3"/>
              </a:rPr>
              <a:t>išpatu</a:t>
            </a:r>
            <a:endParaRPr lang="fi-FI" sz="1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994396" y="3695204"/>
            <a:ext cx="4242792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64239" t="28624" r="15432" b="24539"/>
          <a:stretch/>
        </p:blipFill>
        <p:spPr>
          <a:xfrm>
            <a:off x="3817885" y="2021272"/>
            <a:ext cx="5002588" cy="36018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 rot="18738896">
            <a:off x="5004109" y="1488934"/>
            <a:ext cx="1278129" cy="423742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48211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Ego Network</a:t>
            </a:r>
            <a:r>
              <a:rPr lang="fi-FI" dirty="0"/>
              <a:t>: </a:t>
            </a:r>
            <a:r>
              <a:rPr lang="fi-FI" dirty="0" err="1" smtClean="0"/>
              <a:t>šiltāḫu</a:t>
            </a:r>
            <a:r>
              <a:rPr lang="fi-FI" dirty="0" smtClean="0"/>
              <a:t> (</a:t>
            </a:r>
            <a:r>
              <a:rPr lang="fi-FI" dirty="0" err="1" smtClean="0"/>
              <a:t>arrow</a:t>
            </a:r>
            <a:r>
              <a:rPr lang="fi-FI" dirty="0" smtClean="0"/>
              <a:t>)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2318432" y="3371168"/>
            <a:ext cx="4890864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9938" t="25293" r="19523" b="8943"/>
          <a:stretch/>
        </p:blipFill>
        <p:spPr>
          <a:xfrm>
            <a:off x="936836" y="1942240"/>
            <a:ext cx="2160240" cy="42124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2925" t="15628" r="12657" b="13180"/>
          <a:stretch/>
        </p:blipFill>
        <p:spPr>
          <a:xfrm>
            <a:off x="3779912" y="1887003"/>
            <a:ext cx="4623439" cy="421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968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Connell’s</a:t>
            </a:r>
            <a:r>
              <a:rPr lang="fi-FI" dirty="0" smtClean="0"/>
              <a:t> Framework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83929" y="730131"/>
            <a:ext cx="2921589" cy="1021683"/>
          </a:xfrm>
        </p:spPr>
        <p:txBody>
          <a:bodyPr/>
          <a:lstStyle/>
          <a:p>
            <a:pPr marL="92075" indent="0">
              <a:buNone/>
            </a:pPr>
            <a:r>
              <a:rPr lang="en-US" b="1" dirty="0"/>
              <a:t>Connell, R.W., 1995. Masculinities. Polity Press, Cambridge.</a:t>
            </a:r>
          </a:p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958392" y="3731208"/>
            <a:ext cx="4170784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graphicFrame>
        <p:nvGraphicFramePr>
          <p:cNvPr id="5" name="Diagram 20">
            <a:extLst>
              <a:ext uri="{FF2B5EF4-FFF2-40B4-BE49-F238E27FC236}">
                <a16:creationId xmlns:a16="http://schemas.microsoft.com/office/drawing/2014/main" id="{A98BD7C5-1B3D-47DE-834F-7EA2CDC89A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9627767"/>
              </p:ext>
            </p:extLst>
          </p:nvPr>
        </p:nvGraphicFramePr>
        <p:xfrm>
          <a:off x="658864" y="2021337"/>
          <a:ext cx="7893422" cy="3207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Left-Right Arrow 10"/>
          <p:cNvSpPr/>
          <p:nvPr/>
        </p:nvSpPr>
        <p:spPr>
          <a:xfrm>
            <a:off x="658865" y="5228882"/>
            <a:ext cx="7893422" cy="288350"/>
          </a:xfrm>
          <a:prstGeom prst="left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TextBox 11"/>
          <p:cNvSpPr txBox="1"/>
          <p:nvPr/>
        </p:nvSpPr>
        <p:spPr bwMode="auto">
          <a:xfrm>
            <a:off x="1055178" y="5514102"/>
            <a:ext cx="7796710" cy="30777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i-FI" sz="2000" dirty="0" err="1" smtClean="0"/>
              <a:t>Women</a:t>
            </a:r>
            <a:r>
              <a:rPr lang="fi-FI" sz="2000" dirty="0" smtClean="0"/>
              <a:t> and </a:t>
            </a:r>
            <a:r>
              <a:rPr lang="fi-FI" sz="2000" dirty="0" err="1" smtClean="0"/>
              <a:t>non-binary</a:t>
            </a:r>
            <a:r>
              <a:rPr lang="fi-FI" sz="2000" dirty="0" smtClean="0"/>
              <a:t> </a:t>
            </a:r>
            <a:r>
              <a:rPr lang="fi-FI" sz="2000" dirty="0" err="1" smtClean="0"/>
              <a:t>figures</a:t>
            </a:r>
            <a:r>
              <a:rPr lang="fi-FI" sz="2000" dirty="0" smtClean="0"/>
              <a:t> </a:t>
            </a:r>
            <a:r>
              <a:rPr lang="fi-FI" sz="2000" dirty="0" err="1" smtClean="0"/>
              <a:t>can</a:t>
            </a:r>
            <a:r>
              <a:rPr lang="fi-FI" sz="2000" dirty="0" smtClean="0"/>
              <a:t> </a:t>
            </a:r>
            <a:r>
              <a:rPr lang="fi-FI" sz="2000" dirty="0" err="1" smtClean="0"/>
              <a:t>be</a:t>
            </a:r>
            <a:r>
              <a:rPr lang="fi-FI" sz="2000" dirty="0" smtClean="0"/>
              <a:t> </a:t>
            </a:r>
            <a:r>
              <a:rPr lang="fi-FI" sz="2000" dirty="0" err="1" smtClean="0"/>
              <a:t>along</a:t>
            </a:r>
            <a:r>
              <a:rPr lang="fi-FI" sz="2000" dirty="0" smtClean="0"/>
              <a:t> </a:t>
            </a:r>
            <a:r>
              <a:rPr lang="fi-FI" sz="2000" dirty="0" err="1" smtClean="0"/>
              <a:t>this</a:t>
            </a:r>
            <a:r>
              <a:rPr lang="fi-FI" sz="2000" dirty="0" smtClean="0"/>
              <a:t> </a:t>
            </a:r>
            <a:r>
              <a:rPr lang="fi-FI" sz="2000" dirty="0" err="1" smtClean="0"/>
              <a:t>spectrum,too</a:t>
            </a:r>
            <a:endParaRPr lang="fi-FI" sz="2000" dirty="0" smtClean="0"/>
          </a:p>
        </p:txBody>
      </p:sp>
    </p:spTree>
    <p:extLst>
      <p:ext uri="{BB962C8B-B14F-4D97-AF65-F5344CB8AC3E}">
        <p14:creationId xmlns:p14="http://schemas.microsoft.com/office/powerpoint/2010/main" val="6321505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šiltāḫu</a:t>
            </a:r>
            <a:r>
              <a:rPr lang="fi-FI" dirty="0" smtClean="0"/>
              <a:t> (</a:t>
            </a:r>
            <a:r>
              <a:rPr lang="fi-FI" dirty="0" err="1" smtClean="0"/>
              <a:t>arrow</a:t>
            </a:r>
            <a:r>
              <a:rPr lang="fi-FI" dirty="0" smtClean="0"/>
              <a:t>) and </a:t>
            </a:r>
            <a:r>
              <a:rPr lang="fi-FI" dirty="0" err="1" smtClean="0"/>
              <a:t>šamru</a:t>
            </a:r>
            <a:r>
              <a:rPr lang="fi-FI" dirty="0" smtClean="0"/>
              <a:t> (</a:t>
            </a:r>
            <a:r>
              <a:rPr lang="fi-FI" dirty="0" err="1" smtClean="0"/>
              <a:t>furious</a:t>
            </a:r>
            <a:r>
              <a:rPr lang="fi-FI" dirty="0" smtClean="0"/>
              <a:t>)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7" y="3462164"/>
            <a:ext cx="3600400" cy="720079"/>
          </a:xfrm>
        </p:spPr>
        <p:txBody>
          <a:bodyPr/>
          <a:lstStyle/>
          <a:p>
            <a:r>
              <a:rPr lang="fi-FI" sz="1600" dirty="0" smtClean="0">
                <a:hlinkClick r:id="rId2"/>
              </a:rPr>
              <a:t>KORP </a:t>
            </a:r>
            <a:r>
              <a:rPr lang="fi-FI" sz="1600" dirty="0" err="1" smtClean="0">
                <a:hlinkClick r:id="rId2"/>
              </a:rPr>
              <a:t>search</a:t>
            </a:r>
            <a:r>
              <a:rPr lang="fi-FI" sz="1600" dirty="0" smtClean="0">
                <a:hlinkClick r:id="rId2"/>
              </a:rPr>
              <a:t>: </a:t>
            </a:r>
            <a:r>
              <a:rPr lang="fi-FI" sz="1600" dirty="0" err="1">
                <a:hlinkClick r:id="rId2"/>
              </a:rPr>
              <a:t>šiltāḫu</a:t>
            </a:r>
            <a:r>
              <a:rPr lang="fi-FI" sz="1600" dirty="0">
                <a:hlinkClick r:id="rId2"/>
              </a:rPr>
              <a:t> and </a:t>
            </a:r>
            <a:r>
              <a:rPr lang="fi-FI" sz="1600" dirty="0" err="1" smtClean="0">
                <a:hlinkClick r:id="rId2"/>
              </a:rPr>
              <a:t>šamru</a:t>
            </a:r>
            <a:endParaRPr lang="fi-FI" sz="1600" dirty="0" smtClean="0"/>
          </a:p>
          <a:p>
            <a:r>
              <a:rPr lang="fi-FI" sz="1600" dirty="0" smtClean="0">
                <a:hlinkClick r:id="rId3"/>
              </a:rPr>
              <a:t>KORP </a:t>
            </a:r>
            <a:r>
              <a:rPr lang="fi-FI" sz="1600" dirty="0" err="1" smtClean="0">
                <a:hlinkClick r:id="rId3"/>
              </a:rPr>
              <a:t>search</a:t>
            </a:r>
            <a:r>
              <a:rPr lang="fi-FI" sz="1600" dirty="0" smtClean="0">
                <a:hlinkClick r:id="rId3"/>
              </a:rPr>
              <a:t>: </a:t>
            </a:r>
            <a:r>
              <a:rPr lang="fi-FI" sz="1600" dirty="0" err="1" smtClean="0">
                <a:solidFill>
                  <a:srgbClr val="FF0000"/>
                </a:solidFill>
                <a:hlinkClick r:id="rId3"/>
              </a:rPr>
              <a:t>šamru</a:t>
            </a:r>
            <a:r>
              <a:rPr lang="fi-FI" sz="1600" dirty="0" smtClean="0">
                <a:solidFill>
                  <a:srgbClr val="FF0000"/>
                </a:solidFill>
                <a:hlinkClick r:id="rId3"/>
              </a:rPr>
              <a:t> and </a:t>
            </a:r>
            <a:r>
              <a:rPr lang="fi-FI" sz="1600" dirty="0" err="1" smtClean="0">
                <a:solidFill>
                  <a:srgbClr val="FF0000"/>
                </a:solidFill>
                <a:hlinkClick r:id="rId3"/>
              </a:rPr>
              <a:t>šiltāḫu</a:t>
            </a:r>
            <a:endParaRPr lang="fi-FI" sz="1600" dirty="0" smtClean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994396" y="3695204"/>
            <a:ext cx="4242792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62925" t="15628" r="12657" b="13180"/>
          <a:stretch/>
        </p:blipFill>
        <p:spPr>
          <a:xfrm>
            <a:off x="4197034" y="1844824"/>
            <a:ext cx="4623439" cy="421246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 rot="18738896">
            <a:off x="5627906" y="2958185"/>
            <a:ext cx="1109687" cy="203256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86484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Šiltāḫu</a:t>
            </a:r>
            <a:r>
              <a:rPr lang="fi-FI" dirty="0" smtClean="0"/>
              <a:t> (</a:t>
            </a:r>
            <a:r>
              <a:rPr lang="fi-FI" dirty="0" err="1" smtClean="0"/>
              <a:t>arrow</a:t>
            </a:r>
            <a:r>
              <a:rPr lang="fi-FI" dirty="0" smtClean="0"/>
              <a:t>) </a:t>
            </a:r>
            <a:r>
              <a:rPr lang="fi-FI" dirty="0"/>
              <a:t>and </a:t>
            </a:r>
            <a:r>
              <a:rPr lang="fi-FI" dirty="0" err="1" smtClean="0"/>
              <a:t>šalāšī</a:t>
            </a:r>
            <a:r>
              <a:rPr lang="fi-FI" dirty="0" smtClean="0"/>
              <a:t> (</a:t>
            </a:r>
            <a:r>
              <a:rPr lang="fi-FI" dirty="0" err="1" smtClean="0"/>
              <a:t>three-times</a:t>
            </a:r>
            <a:r>
              <a:rPr lang="fi-FI" dirty="0" smtClean="0"/>
              <a:t>)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5" y="3519010"/>
            <a:ext cx="3456384" cy="864095"/>
          </a:xfrm>
        </p:spPr>
        <p:txBody>
          <a:bodyPr/>
          <a:lstStyle/>
          <a:p>
            <a:r>
              <a:rPr lang="fi-FI" sz="1600" dirty="0" smtClean="0">
                <a:hlinkClick r:id="rId2"/>
              </a:rPr>
              <a:t>KORP </a:t>
            </a:r>
            <a:r>
              <a:rPr lang="fi-FI" sz="1600" dirty="0" err="1" smtClean="0">
                <a:hlinkClick r:id="rId2"/>
              </a:rPr>
              <a:t>search</a:t>
            </a:r>
            <a:r>
              <a:rPr lang="fi-FI" sz="1600" dirty="0" smtClean="0">
                <a:hlinkClick r:id="rId2"/>
              </a:rPr>
              <a:t>: </a:t>
            </a:r>
            <a:r>
              <a:rPr lang="fi-FI" sz="1600" dirty="0" err="1">
                <a:hlinkClick r:id="rId2"/>
              </a:rPr>
              <a:t>šiltāḫu</a:t>
            </a:r>
            <a:r>
              <a:rPr lang="fi-FI" sz="1600" dirty="0">
                <a:hlinkClick r:id="rId2"/>
              </a:rPr>
              <a:t> and </a:t>
            </a:r>
            <a:r>
              <a:rPr lang="fi-FI" sz="1600" dirty="0" err="1" smtClean="0">
                <a:hlinkClick r:id="rId2"/>
              </a:rPr>
              <a:t>šalāšī</a:t>
            </a:r>
            <a:endParaRPr lang="fi-FI" sz="1600" dirty="0" smtClean="0"/>
          </a:p>
          <a:p>
            <a:r>
              <a:rPr lang="fi-FI" sz="1600" dirty="0" smtClean="0">
                <a:hlinkClick r:id="rId3"/>
              </a:rPr>
              <a:t>KORP </a:t>
            </a:r>
            <a:r>
              <a:rPr lang="fi-FI" sz="1600" dirty="0" err="1">
                <a:hlinkClick r:id="rId3"/>
              </a:rPr>
              <a:t>search</a:t>
            </a:r>
            <a:r>
              <a:rPr lang="fi-FI" sz="1600" dirty="0">
                <a:hlinkClick r:id="rId3"/>
              </a:rPr>
              <a:t>: </a:t>
            </a:r>
            <a:r>
              <a:rPr lang="fi-FI" sz="1600" dirty="0" err="1" smtClean="0">
                <a:hlinkClick r:id="rId3"/>
              </a:rPr>
              <a:t>šalāšī</a:t>
            </a:r>
            <a:r>
              <a:rPr lang="fi-FI" sz="1600" dirty="0" smtClean="0">
                <a:hlinkClick r:id="rId3"/>
              </a:rPr>
              <a:t> and </a:t>
            </a:r>
            <a:r>
              <a:rPr lang="fi-FI" sz="1600" dirty="0" err="1" smtClean="0">
                <a:hlinkClick r:id="rId3"/>
              </a:rPr>
              <a:t>šiltāḫu</a:t>
            </a:r>
            <a:endParaRPr lang="fi-FI" sz="1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994396" y="3695204"/>
            <a:ext cx="4242792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62925" t="15628" r="12657" b="13180"/>
          <a:stretch/>
        </p:blipFill>
        <p:spPr>
          <a:xfrm>
            <a:off x="4197034" y="1844824"/>
            <a:ext cx="4623439" cy="421246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 rot="1294567">
            <a:off x="6185974" y="2715033"/>
            <a:ext cx="1109687" cy="194001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20249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šiltāḫu</a:t>
            </a:r>
            <a:r>
              <a:rPr lang="fi-FI" dirty="0" smtClean="0"/>
              <a:t> (</a:t>
            </a:r>
            <a:r>
              <a:rPr lang="fi-FI" dirty="0" err="1" smtClean="0"/>
              <a:t>arrow</a:t>
            </a:r>
            <a:r>
              <a:rPr lang="fi-FI" dirty="0" smtClean="0"/>
              <a:t>) and </a:t>
            </a:r>
            <a:r>
              <a:rPr lang="fi-FI" dirty="0" err="1" smtClean="0"/>
              <a:t>qātu</a:t>
            </a:r>
            <a:r>
              <a:rPr lang="fi-FI" dirty="0" smtClean="0"/>
              <a:t> (</a:t>
            </a:r>
            <a:r>
              <a:rPr lang="fi-FI" dirty="0" err="1" smtClean="0"/>
              <a:t>hand</a:t>
            </a:r>
            <a:r>
              <a:rPr lang="fi-FI" dirty="0" smtClean="0"/>
              <a:t>)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022" y="3468382"/>
            <a:ext cx="3528392" cy="707644"/>
          </a:xfrm>
        </p:spPr>
        <p:txBody>
          <a:bodyPr/>
          <a:lstStyle/>
          <a:p>
            <a:r>
              <a:rPr lang="fi-FI" sz="1600" dirty="0" smtClean="0">
                <a:hlinkClick r:id="rId2"/>
              </a:rPr>
              <a:t>KORP </a:t>
            </a:r>
            <a:r>
              <a:rPr lang="fi-FI" sz="1600" dirty="0" err="1" smtClean="0">
                <a:hlinkClick r:id="rId2"/>
              </a:rPr>
              <a:t>search</a:t>
            </a:r>
            <a:r>
              <a:rPr lang="fi-FI" sz="1600" dirty="0" smtClean="0">
                <a:hlinkClick r:id="rId2"/>
              </a:rPr>
              <a:t>: </a:t>
            </a:r>
            <a:r>
              <a:rPr lang="fi-FI" sz="1600" dirty="0" err="1">
                <a:hlinkClick r:id="rId2"/>
              </a:rPr>
              <a:t>šiltāḫu</a:t>
            </a:r>
            <a:r>
              <a:rPr lang="fi-FI" sz="1600" dirty="0">
                <a:hlinkClick r:id="rId2"/>
              </a:rPr>
              <a:t> and </a:t>
            </a:r>
            <a:r>
              <a:rPr lang="fi-FI" sz="1600" dirty="0" err="1" smtClean="0">
                <a:hlinkClick r:id="rId2"/>
              </a:rPr>
              <a:t>qātu</a:t>
            </a:r>
            <a:endParaRPr lang="fi-FI" sz="1600" dirty="0" smtClean="0"/>
          </a:p>
          <a:p>
            <a:r>
              <a:rPr lang="fi-FI" sz="1600" dirty="0" smtClean="0">
                <a:hlinkClick r:id="rId3"/>
              </a:rPr>
              <a:t>KORP </a:t>
            </a:r>
            <a:r>
              <a:rPr lang="fi-FI" sz="1600" dirty="0" err="1">
                <a:hlinkClick r:id="rId3"/>
              </a:rPr>
              <a:t>search</a:t>
            </a:r>
            <a:r>
              <a:rPr lang="fi-FI" sz="1600" dirty="0">
                <a:hlinkClick r:id="rId3"/>
              </a:rPr>
              <a:t>: </a:t>
            </a:r>
            <a:r>
              <a:rPr lang="fi-FI" sz="1600" dirty="0" err="1" smtClean="0">
                <a:hlinkClick r:id="rId3"/>
              </a:rPr>
              <a:t>qātu</a:t>
            </a:r>
            <a:r>
              <a:rPr lang="fi-FI" sz="1600" dirty="0" smtClean="0">
                <a:hlinkClick r:id="rId3"/>
              </a:rPr>
              <a:t> and </a:t>
            </a:r>
            <a:r>
              <a:rPr lang="fi-FI" sz="1600" dirty="0" err="1" smtClean="0">
                <a:hlinkClick r:id="rId3"/>
              </a:rPr>
              <a:t>šiltāḫu</a:t>
            </a:r>
            <a:endParaRPr lang="fi-FI" sz="1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994396" y="3695204"/>
            <a:ext cx="4242792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62925" t="15628" r="12657" b="13180"/>
          <a:stretch/>
        </p:blipFill>
        <p:spPr>
          <a:xfrm>
            <a:off x="4197034" y="1844824"/>
            <a:ext cx="4623439" cy="421246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 rot="17396627">
            <a:off x="5056467" y="2502400"/>
            <a:ext cx="1109687" cy="2827971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08227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Šiltāḫu</a:t>
            </a:r>
            <a:r>
              <a:rPr lang="fi-FI" dirty="0" smtClean="0"/>
              <a:t> (</a:t>
            </a:r>
            <a:r>
              <a:rPr lang="fi-FI" dirty="0" err="1" smtClean="0"/>
              <a:t>arrow</a:t>
            </a:r>
            <a:r>
              <a:rPr lang="fi-FI" dirty="0"/>
              <a:t>)</a:t>
            </a:r>
            <a:r>
              <a:rPr lang="fi-FI" dirty="0" smtClean="0"/>
              <a:t> </a:t>
            </a:r>
            <a:r>
              <a:rPr lang="fi-FI" dirty="0"/>
              <a:t>and </a:t>
            </a:r>
            <a:r>
              <a:rPr lang="fi-FI" dirty="0" err="1" smtClean="0"/>
              <a:t>napištu</a:t>
            </a:r>
            <a:r>
              <a:rPr lang="fi-FI" dirty="0" smtClean="0"/>
              <a:t> (</a:t>
            </a:r>
            <a:r>
              <a:rPr lang="fi-FI" dirty="0" err="1" smtClean="0"/>
              <a:t>throat</a:t>
            </a:r>
            <a:r>
              <a:rPr lang="fi-FI" dirty="0" smtClean="0"/>
              <a:t>)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098" y="3519010"/>
            <a:ext cx="3600400" cy="864095"/>
          </a:xfrm>
        </p:spPr>
        <p:txBody>
          <a:bodyPr/>
          <a:lstStyle/>
          <a:p>
            <a:r>
              <a:rPr lang="fi-FI" sz="1600" dirty="0" smtClean="0">
                <a:hlinkClick r:id="rId2"/>
              </a:rPr>
              <a:t>KORP </a:t>
            </a:r>
            <a:r>
              <a:rPr lang="fi-FI" sz="1600" dirty="0" err="1" smtClean="0">
                <a:hlinkClick r:id="rId2"/>
              </a:rPr>
              <a:t>search</a:t>
            </a:r>
            <a:r>
              <a:rPr lang="fi-FI" sz="1600" dirty="0" smtClean="0">
                <a:hlinkClick r:id="rId2"/>
              </a:rPr>
              <a:t>: </a:t>
            </a:r>
            <a:r>
              <a:rPr lang="fi-FI" sz="1600" dirty="0" err="1">
                <a:hlinkClick r:id="rId2"/>
              </a:rPr>
              <a:t>šiltāḫu</a:t>
            </a:r>
            <a:r>
              <a:rPr lang="fi-FI" sz="1600" dirty="0">
                <a:hlinkClick r:id="rId2"/>
              </a:rPr>
              <a:t> and </a:t>
            </a:r>
            <a:r>
              <a:rPr lang="fi-FI" sz="1600" dirty="0" err="1">
                <a:hlinkClick r:id="rId2"/>
              </a:rPr>
              <a:t>napištu</a:t>
            </a:r>
            <a:r>
              <a:rPr lang="fi-FI" sz="1600" dirty="0">
                <a:hlinkClick r:id="rId2"/>
              </a:rPr>
              <a:t> </a:t>
            </a:r>
            <a:endParaRPr lang="fi-FI" sz="1600" dirty="0" smtClean="0"/>
          </a:p>
          <a:p>
            <a:r>
              <a:rPr lang="fi-FI" sz="1600" dirty="0" smtClean="0">
                <a:hlinkClick r:id="rId3"/>
              </a:rPr>
              <a:t>KORP </a:t>
            </a:r>
            <a:r>
              <a:rPr lang="fi-FI" sz="1600" dirty="0" err="1">
                <a:hlinkClick r:id="rId3"/>
              </a:rPr>
              <a:t>search</a:t>
            </a:r>
            <a:r>
              <a:rPr lang="fi-FI" sz="1600" dirty="0">
                <a:hlinkClick r:id="rId3"/>
              </a:rPr>
              <a:t>: </a:t>
            </a:r>
            <a:r>
              <a:rPr lang="fi-FI" sz="1600" dirty="0" err="1">
                <a:hlinkClick r:id="rId3"/>
              </a:rPr>
              <a:t>napištu</a:t>
            </a:r>
            <a:r>
              <a:rPr lang="fi-FI" sz="1600" dirty="0" smtClean="0">
                <a:hlinkClick r:id="rId3"/>
              </a:rPr>
              <a:t> and </a:t>
            </a:r>
            <a:r>
              <a:rPr lang="fi-FI" sz="1600" dirty="0" err="1" smtClean="0">
                <a:hlinkClick r:id="rId3"/>
              </a:rPr>
              <a:t>šiltāḫu</a:t>
            </a:r>
            <a:endParaRPr lang="fi-FI" sz="1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994396" y="3695204"/>
            <a:ext cx="4242792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62925" t="15628" r="12657" b="13180"/>
          <a:stretch/>
        </p:blipFill>
        <p:spPr>
          <a:xfrm>
            <a:off x="4197034" y="1844824"/>
            <a:ext cx="4623439" cy="421246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 rot="10800000">
            <a:off x="5953907" y="3717031"/>
            <a:ext cx="1109687" cy="234025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40576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Hegemonic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 smtClean="0"/>
              <a:t>Close</a:t>
            </a:r>
            <a:r>
              <a:rPr lang="fi-FI" dirty="0" smtClean="0"/>
              <a:t> ties </a:t>
            </a:r>
            <a:r>
              <a:rPr lang="fi-FI" dirty="0" err="1" smtClean="0"/>
              <a:t>with</a:t>
            </a:r>
            <a:r>
              <a:rPr lang="fi-FI" dirty="0" smtClean="0"/>
              <a:t> </a:t>
            </a:r>
            <a:r>
              <a:rPr lang="fi-FI" dirty="0" err="1" smtClean="0"/>
              <a:t>warfare</a:t>
            </a:r>
            <a:r>
              <a:rPr lang="fi-FI" dirty="0" smtClean="0"/>
              <a:t> and </a:t>
            </a:r>
            <a:r>
              <a:rPr lang="fi-FI" dirty="0" err="1" smtClean="0"/>
              <a:t>martial</a:t>
            </a:r>
            <a:r>
              <a:rPr lang="fi-FI" dirty="0" smtClean="0"/>
              <a:t> </a:t>
            </a:r>
            <a:r>
              <a:rPr lang="fi-FI" dirty="0" err="1" smtClean="0"/>
              <a:t>prowess</a:t>
            </a:r>
            <a:endParaRPr lang="fi-FI" dirty="0" smtClean="0"/>
          </a:p>
          <a:p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arrow</a:t>
            </a:r>
            <a:r>
              <a:rPr lang="fi-FI" dirty="0" smtClean="0"/>
              <a:t> </a:t>
            </a:r>
            <a:r>
              <a:rPr lang="fi-FI" dirty="0" err="1" smtClean="0"/>
              <a:t>was</a:t>
            </a:r>
            <a:r>
              <a:rPr lang="fi-FI" dirty="0" smtClean="0"/>
              <a:t> </a:t>
            </a:r>
            <a:r>
              <a:rPr lang="fi-FI" dirty="0" err="1" smtClean="0"/>
              <a:t>seen</a:t>
            </a:r>
            <a:r>
              <a:rPr lang="fi-FI" dirty="0" smtClean="0"/>
              <a:t> as a </a:t>
            </a:r>
            <a:r>
              <a:rPr lang="fi-FI" dirty="0" err="1" smtClean="0"/>
              <a:t>killing</a:t>
            </a:r>
            <a:r>
              <a:rPr lang="fi-FI" dirty="0" smtClean="0"/>
              <a:t> </a:t>
            </a:r>
            <a:r>
              <a:rPr lang="fi-FI" dirty="0" err="1" smtClean="0"/>
              <a:t>machine</a:t>
            </a:r>
            <a:r>
              <a:rPr lang="fi-FI" dirty="0" smtClean="0"/>
              <a:t>, and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ideal</a:t>
            </a:r>
            <a:r>
              <a:rPr lang="fi-FI" dirty="0" smtClean="0"/>
              <a:t> </a:t>
            </a:r>
            <a:r>
              <a:rPr lang="fi-FI" dirty="0" err="1" smtClean="0"/>
              <a:t>scenario</a:t>
            </a:r>
            <a:r>
              <a:rPr lang="fi-FI" dirty="0" smtClean="0"/>
              <a:t> </a:t>
            </a:r>
            <a:r>
              <a:rPr lang="fi-FI" dirty="0" err="1" smtClean="0"/>
              <a:t>was</a:t>
            </a:r>
            <a:r>
              <a:rPr lang="fi-FI" dirty="0" smtClean="0"/>
              <a:t> </a:t>
            </a:r>
            <a:r>
              <a:rPr lang="fi-FI" dirty="0" err="1" smtClean="0"/>
              <a:t>using</a:t>
            </a:r>
            <a:r>
              <a:rPr lang="fi-FI" dirty="0" smtClean="0"/>
              <a:t> as </a:t>
            </a:r>
            <a:r>
              <a:rPr lang="fi-FI" dirty="0" err="1" smtClean="0"/>
              <a:t>few</a:t>
            </a:r>
            <a:r>
              <a:rPr lang="fi-FI" dirty="0" smtClean="0"/>
              <a:t> as </a:t>
            </a:r>
            <a:r>
              <a:rPr lang="fi-FI" dirty="0" err="1" smtClean="0"/>
              <a:t>possible</a:t>
            </a:r>
            <a:endParaRPr lang="fi-FI" dirty="0" smtClean="0"/>
          </a:p>
          <a:p>
            <a:r>
              <a:rPr lang="fi-FI" dirty="0" err="1" smtClean="0"/>
              <a:t>With</a:t>
            </a:r>
            <a:r>
              <a:rPr lang="fi-FI" dirty="0" smtClean="0"/>
              <a:t> </a:t>
            </a:r>
            <a:r>
              <a:rPr lang="fi-FI" dirty="0" err="1" smtClean="0"/>
              <a:t>this</a:t>
            </a:r>
            <a:r>
              <a:rPr lang="fi-FI" dirty="0" smtClean="0"/>
              <a:t> </a:t>
            </a:r>
            <a:r>
              <a:rPr lang="fi-FI" dirty="0" err="1" smtClean="0"/>
              <a:t>connection</a:t>
            </a:r>
            <a:r>
              <a:rPr lang="fi-FI" dirty="0" smtClean="0"/>
              <a:t> to </a:t>
            </a:r>
            <a:r>
              <a:rPr lang="fi-FI" dirty="0" err="1" smtClean="0"/>
              <a:t>death</a:t>
            </a:r>
            <a:r>
              <a:rPr lang="fi-FI" dirty="0" smtClean="0"/>
              <a:t> and </a:t>
            </a:r>
            <a:r>
              <a:rPr lang="fi-FI" dirty="0" err="1" smtClean="0"/>
              <a:t>killing</a:t>
            </a:r>
            <a:r>
              <a:rPr lang="fi-FI" dirty="0" smtClean="0"/>
              <a:t>, I </a:t>
            </a:r>
            <a:r>
              <a:rPr lang="fi-FI" dirty="0" err="1" smtClean="0"/>
              <a:t>find</a:t>
            </a:r>
            <a:r>
              <a:rPr lang="fi-FI" dirty="0" smtClean="0"/>
              <a:t> it </a:t>
            </a:r>
            <a:r>
              <a:rPr lang="fi-FI" dirty="0" err="1" smtClean="0"/>
              <a:t>strange</a:t>
            </a:r>
            <a:r>
              <a:rPr lang="fi-FI" dirty="0" smtClean="0"/>
              <a:t> </a:t>
            </a:r>
            <a:r>
              <a:rPr lang="fi-FI" dirty="0" err="1" smtClean="0"/>
              <a:t>that</a:t>
            </a:r>
            <a:r>
              <a:rPr lang="fi-FI" dirty="0" smtClean="0"/>
              <a:t> </a:t>
            </a:r>
            <a:r>
              <a:rPr lang="fi-FI" dirty="0" err="1" smtClean="0"/>
              <a:t>there</a:t>
            </a:r>
            <a:r>
              <a:rPr lang="fi-FI" dirty="0" smtClean="0"/>
              <a:t> </a:t>
            </a:r>
            <a:r>
              <a:rPr lang="fi-FI" dirty="0" err="1" smtClean="0"/>
              <a:t>woul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a </a:t>
            </a:r>
            <a:r>
              <a:rPr lang="fi-FI" dirty="0" err="1" smtClean="0"/>
              <a:t>second</a:t>
            </a:r>
            <a:r>
              <a:rPr lang="fi-FI" dirty="0" smtClean="0"/>
              <a:t> </a:t>
            </a:r>
            <a:r>
              <a:rPr lang="fi-FI" dirty="0" err="1" smtClean="0"/>
              <a:t>connotation</a:t>
            </a:r>
            <a:r>
              <a:rPr lang="fi-FI" dirty="0" smtClean="0"/>
              <a:t> of </a:t>
            </a:r>
            <a:r>
              <a:rPr lang="fi-FI" dirty="0" err="1" smtClean="0"/>
              <a:t>virility</a:t>
            </a:r>
            <a:r>
              <a:rPr lang="fi-FI" dirty="0" smtClean="0"/>
              <a:t> </a:t>
            </a:r>
            <a:r>
              <a:rPr lang="fi-FI" dirty="0" err="1" smtClean="0"/>
              <a:t>or</a:t>
            </a:r>
            <a:r>
              <a:rPr lang="fi-FI" dirty="0" smtClean="0"/>
              <a:t> </a:t>
            </a:r>
            <a:r>
              <a:rPr lang="fi-FI" dirty="0" err="1" smtClean="0"/>
              <a:t>fertility</a:t>
            </a:r>
            <a:r>
              <a:rPr lang="fi-FI" dirty="0" smtClean="0"/>
              <a:t> –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bringing</a:t>
            </a:r>
            <a:r>
              <a:rPr lang="fi-FI" dirty="0" smtClean="0"/>
              <a:t> of </a:t>
            </a:r>
            <a:r>
              <a:rPr lang="fi-FI" dirty="0" err="1" smtClean="0"/>
              <a:t>new</a:t>
            </a:r>
            <a:r>
              <a:rPr lang="fi-FI" dirty="0" smtClean="0"/>
              <a:t> life</a:t>
            </a:r>
          </a:p>
          <a:p>
            <a:r>
              <a:rPr lang="fi-FI" dirty="0" err="1" smtClean="0"/>
              <a:t>Clear</a:t>
            </a:r>
            <a:r>
              <a:rPr lang="fi-FI" dirty="0" smtClean="0"/>
              <a:t> </a:t>
            </a:r>
            <a:r>
              <a:rPr lang="fi-FI" dirty="0" err="1" smtClean="0"/>
              <a:t>connection</a:t>
            </a:r>
            <a:r>
              <a:rPr lang="fi-FI" dirty="0" smtClean="0"/>
              <a:t> to </a:t>
            </a:r>
            <a:r>
              <a:rPr lang="fi-FI" dirty="0" err="1" smtClean="0"/>
              <a:t>several</a:t>
            </a:r>
            <a:r>
              <a:rPr lang="fi-FI" dirty="0" smtClean="0"/>
              <a:t> </a:t>
            </a:r>
            <a:r>
              <a:rPr lang="fi-FI" dirty="0" err="1" smtClean="0"/>
              <a:t>divinities</a:t>
            </a:r>
            <a:endParaRPr lang="fi-FI" dirty="0" smtClean="0"/>
          </a:p>
          <a:p>
            <a:pPr lvl="1"/>
            <a:r>
              <a:rPr lang="fi-FI" dirty="0" err="1" smtClean="0"/>
              <a:t>Ishtar</a:t>
            </a:r>
            <a:r>
              <a:rPr lang="fi-FI" dirty="0" smtClean="0"/>
              <a:t>, Ninurta, </a:t>
            </a:r>
            <a:r>
              <a:rPr lang="fi-FI" dirty="0" err="1" smtClean="0"/>
              <a:t>Marduk</a:t>
            </a:r>
            <a:r>
              <a:rPr lang="fi-FI" dirty="0" smtClean="0"/>
              <a:t>, </a:t>
            </a:r>
            <a:r>
              <a:rPr lang="fi-FI" dirty="0" err="1" smtClean="0"/>
              <a:t>Ashur</a:t>
            </a:r>
            <a:r>
              <a:rPr lang="fi-FI" dirty="0" smtClean="0"/>
              <a:t>, </a:t>
            </a:r>
            <a:r>
              <a:rPr lang="fi-FI" dirty="0" err="1" smtClean="0"/>
              <a:t>Sebetti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994396" y="3695204"/>
            <a:ext cx="4242792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66096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Non-hegemonic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 smtClean="0"/>
              <a:t>Use</a:t>
            </a:r>
            <a:r>
              <a:rPr lang="fi-FI" dirty="0" smtClean="0"/>
              <a:t> in </a:t>
            </a:r>
            <a:r>
              <a:rPr lang="fi-FI" dirty="0" err="1" smtClean="0"/>
              <a:t>curse</a:t>
            </a:r>
            <a:r>
              <a:rPr lang="fi-FI" dirty="0" smtClean="0"/>
              <a:t> formula of </a:t>
            </a:r>
            <a:r>
              <a:rPr lang="fi-FI" dirty="0" err="1" smtClean="0"/>
              <a:t>oaths</a:t>
            </a:r>
            <a:r>
              <a:rPr lang="fi-FI" dirty="0" smtClean="0"/>
              <a:t> and </a:t>
            </a:r>
            <a:r>
              <a:rPr lang="fi-FI" dirty="0" err="1" smtClean="0"/>
              <a:t>treaties</a:t>
            </a:r>
            <a:endParaRPr lang="fi-FI" dirty="0" smtClean="0"/>
          </a:p>
          <a:p>
            <a:r>
              <a:rPr lang="fi-FI" dirty="0" err="1" smtClean="0"/>
              <a:t>Gods</a:t>
            </a:r>
            <a:r>
              <a:rPr lang="fi-FI" dirty="0" smtClean="0"/>
              <a:t> </a:t>
            </a:r>
            <a:r>
              <a:rPr lang="fi-FI" dirty="0" err="1" smtClean="0"/>
              <a:t>breaking</a:t>
            </a:r>
            <a:r>
              <a:rPr lang="fi-FI" dirty="0" smtClean="0"/>
              <a:t> </a:t>
            </a:r>
            <a:r>
              <a:rPr lang="fi-FI" dirty="0" err="1" smtClean="0"/>
              <a:t>bow</a:t>
            </a:r>
            <a:r>
              <a:rPr lang="fi-FI" dirty="0" smtClean="0"/>
              <a:t> in </a:t>
            </a:r>
            <a:r>
              <a:rPr lang="fi-FI" dirty="0" err="1" smtClean="0"/>
              <a:t>warfare</a:t>
            </a:r>
            <a:endParaRPr lang="fi-FI" dirty="0" smtClean="0"/>
          </a:p>
          <a:p>
            <a:pPr lvl="1"/>
            <a:r>
              <a:rPr lang="fi-FI" dirty="0" err="1" smtClean="0"/>
              <a:t>Effectively</a:t>
            </a:r>
            <a:r>
              <a:rPr lang="fi-FI" dirty="0" smtClean="0"/>
              <a:t> </a:t>
            </a:r>
            <a:r>
              <a:rPr lang="fi-FI" dirty="0" err="1" smtClean="0"/>
              <a:t>make</a:t>
            </a:r>
            <a:r>
              <a:rPr lang="fi-FI" dirty="0" smtClean="0"/>
              <a:t> </a:t>
            </a:r>
            <a:r>
              <a:rPr lang="fi-FI" dirty="0" err="1" smtClean="0"/>
              <a:t>those</a:t>
            </a:r>
            <a:r>
              <a:rPr lang="fi-FI" dirty="0" smtClean="0"/>
              <a:t> holding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bow</a:t>
            </a:r>
            <a:r>
              <a:rPr lang="fi-FI" dirty="0" smtClean="0"/>
              <a:t> </a:t>
            </a:r>
            <a:r>
              <a:rPr lang="fi-FI" dirty="0" err="1" smtClean="0"/>
              <a:t>useless</a:t>
            </a:r>
            <a:r>
              <a:rPr lang="fi-FI" dirty="0" smtClean="0"/>
              <a:t> on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field</a:t>
            </a:r>
            <a:r>
              <a:rPr lang="fi-FI" dirty="0" smtClean="0"/>
              <a:t> and </a:t>
            </a:r>
            <a:r>
              <a:rPr lang="fi-FI" dirty="0" err="1" smtClean="0"/>
              <a:t>ready</a:t>
            </a:r>
            <a:r>
              <a:rPr lang="fi-FI" dirty="0" smtClean="0"/>
              <a:t> to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slaughtered</a:t>
            </a:r>
            <a:endParaRPr lang="fi-FI" dirty="0" smtClean="0"/>
          </a:p>
          <a:p>
            <a:r>
              <a:rPr lang="fi-FI" dirty="0" err="1" smtClean="0"/>
              <a:t>Other</a:t>
            </a:r>
            <a:r>
              <a:rPr lang="fi-FI" dirty="0" smtClean="0"/>
              <a:t> </a:t>
            </a:r>
            <a:r>
              <a:rPr lang="fi-FI" dirty="0" err="1" smtClean="0"/>
              <a:t>formulation</a:t>
            </a:r>
            <a:r>
              <a:rPr lang="fi-FI" dirty="0" smtClean="0"/>
              <a:t> </a:t>
            </a:r>
            <a:r>
              <a:rPr lang="fi-FI" dirty="0" err="1" smtClean="0"/>
              <a:t>identified</a:t>
            </a:r>
            <a:r>
              <a:rPr lang="fi-FI" dirty="0" smtClean="0"/>
              <a:t>: ’</a:t>
            </a:r>
            <a:r>
              <a:rPr lang="fi-FI" dirty="0" err="1" smtClean="0"/>
              <a:t>turning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bow</a:t>
            </a:r>
            <a:r>
              <a:rPr lang="fi-FI" dirty="0" smtClean="0"/>
              <a:t> in </a:t>
            </a:r>
            <a:r>
              <a:rPr lang="fi-FI" dirty="0" err="1" smtClean="0"/>
              <a:t>your</a:t>
            </a:r>
            <a:r>
              <a:rPr lang="fi-FI" dirty="0" smtClean="0"/>
              <a:t> </a:t>
            </a:r>
            <a:r>
              <a:rPr lang="fi-FI" dirty="0" err="1" smtClean="0"/>
              <a:t>hand</a:t>
            </a:r>
            <a:r>
              <a:rPr lang="fi-FI" dirty="0" smtClean="0"/>
              <a:t>’</a:t>
            </a:r>
          </a:p>
          <a:p>
            <a:pPr lvl="1"/>
            <a:r>
              <a:rPr lang="fi-FI" dirty="0" err="1" smtClean="0"/>
              <a:t>Not</a:t>
            </a:r>
            <a:r>
              <a:rPr lang="fi-FI" dirty="0" smtClean="0"/>
              <a:t> </a:t>
            </a:r>
            <a:r>
              <a:rPr lang="fi-FI" dirty="0" err="1" smtClean="0"/>
              <a:t>breaking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bow</a:t>
            </a:r>
            <a:r>
              <a:rPr lang="fi-FI" dirty="0" smtClean="0"/>
              <a:t>, </a:t>
            </a:r>
            <a:r>
              <a:rPr lang="fi-FI" dirty="0" err="1" smtClean="0"/>
              <a:t>but</a:t>
            </a:r>
            <a:r>
              <a:rPr lang="fi-FI" dirty="0" smtClean="0"/>
              <a:t> </a:t>
            </a:r>
            <a:r>
              <a:rPr lang="fi-FI" dirty="0" err="1" smtClean="0"/>
              <a:t>shows</a:t>
            </a:r>
            <a:r>
              <a:rPr lang="fi-FI" dirty="0" smtClean="0"/>
              <a:t> </a:t>
            </a:r>
            <a:r>
              <a:rPr lang="fi-FI" dirty="0" err="1" smtClean="0"/>
              <a:t>incompetence</a:t>
            </a:r>
            <a:r>
              <a:rPr lang="fi-FI" dirty="0" smtClean="0"/>
              <a:t> at </a:t>
            </a:r>
            <a:r>
              <a:rPr lang="fi-FI" dirty="0" err="1" smtClean="0"/>
              <a:t>using</a:t>
            </a:r>
            <a:r>
              <a:rPr lang="fi-FI" dirty="0" smtClean="0"/>
              <a:t> a </a:t>
            </a:r>
            <a:r>
              <a:rPr lang="fi-FI" dirty="0" err="1" smtClean="0"/>
              <a:t>bow</a:t>
            </a:r>
            <a:endParaRPr lang="fi-FI" dirty="0" smtClean="0"/>
          </a:p>
          <a:p>
            <a:pPr lvl="1"/>
            <a:r>
              <a:rPr lang="fi-FI" dirty="0" err="1" smtClean="0"/>
              <a:t>connection</a:t>
            </a:r>
            <a:r>
              <a:rPr lang="fi-FI" dirty="0" smtClean="0"/>
              <a:t> to </a:t>
            </a:r>
            <a:r>
              <a:rPr lang="fi-FI" dirty="0" err="1" smtClean="0"/>
              <a:t>epithets</a:t>
            </a:r>
            <a:r>
              <a:rPr lang="fi-FI" dirty="0" smtClean="0"/>
              <a:t> </a:t>
            </a:r>
            <a:r>
              <a:rPr lang="fi-FI" dirty="0" err="1" smtClean="0"/>
              <a:t>used</a:t>
            </a:r>
            <a:r>
              <a:rPr lang="fi-FI" dirty="0" smtClean="0"/>
              <a:t> for </a:t>
            </a:r>
            <a:r>
              <a:rPr lang="fi-FI" dirty="0" err="1" smtClean="0"/>
              <a:t>foreign</a:t>
            </a:r>
            <a:r>
              <a:rPr lang="fi-FI" dirty="0" smtClean="0"/>
              <a:t> </a:t>
            </a:r>
            <a:r>
              <a:rPr lang="fi-FI" dirty="0" err="1" smtClean="0"/>
              <a:t>kings</a:t>
            </a:r>
            <a:r>
              <a:rPr lang="fi-FI" dirty="0" smtClean="0"/>
              <a:t> to show </a:t>
            </a:r>
            <a:r>
              <a:rPr lang="fi-FI" dirty="0" err="1" smtClean="0"/>
              <a:t>they</a:t>
            </a:r>
            <a:r>
              <a:rPr lang="fi-FI" dirty="0" smtClean="0"/>
              <a:t> </a:t>
            </a:r>
            <a:r>
              <a:rPr lang="fi-FI" dirty="0" err="1" smtClean="0"/>
              <a:t>were</a:t>
            </a:r>
            <a:r>
              <a:rPr lang="fi-FI" dirty="0" smtClean="0"/>
              <a:t> </a:t>
            </a:r>
            <a:r>
              <a:rPr lang="fi-FI" dirty="0" err="1" smtClean="0"/>
              <a:t>not</a:t>
            </a:r>
            <a:r>
              <a:rPr lang="fi-FI" dirty="0" smtClean="0"/>
              <a:t> </a:t>
            </a:r>
            <a:r>
              <a:rPr lang="fi-FI" dirty="0" err="1" smtClean="0"/>
              <a:t>capable</a:t>
            </a:r>
            <a:r>
              <a:rPr lang="fi-FI" dirty="0" smtClean="0"/>
              <a:t> of </a:t>
            </a:r>
            <a:r>
              <a:rPr lang="fi-FI" dirty="0" err="1" smtClean="0"/>
              <a:t>worshipping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gods</a:t>
            </a:r>
            <a:r>
              <a:rPr lang="fi-FI" dirty="0" smtClean="0"/>
              <a:t> </a:t>
            </a:r>
            <a:r>
              <a:rPr lang="fi-FI" dirty="0" err="1" smtClean="0"/>
              <a:t>correctly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2174416" y="3515184"/>
            <a:ext cx="4602832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486904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Conclusions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000" dirty="0" err="1" smtClean="0"/>
              <a:t>Computational</a:t>
            </a:r>
            <a:r>
              <a:rPr lang="fi-FI" sz="2000" dirty="0" smtClean="0"/>
              <a:t> </a:t>
            </a:r>
            <a:r>
              <a:rPr lang="fi-FI" sz="2000" dirty="0" err="1" smtClean="0"/>
              <a:t>linguistic</a:t>
            </a:r>
            <a:r>
              <a:rPr lang="fi-FI" sz="2000" dirty="0" smtClean="0"/>
              <a:t> and </a:t>
            </a:r>
            <a:r>
              <a:rPr lang="fi-FI" sz="2000" dirty="0" err="1" smtClean="0"/>
              <a:t>visualisation</a:t>
            </a:r>
            <a:r>
              <a:rPr lang="fi-FI" sz="2000" dirty="0" smtClean="0"/>
              <a:t> </a:t>
            </a:r>
            <a:r>
              <a:rPr lang="fi-FI" sz="2000" dirty="0" err="1" smtClean="0"/>
              <a:t>method</a:t>
            </a:r>
            <a:r>
              <a:rPr lang="fi-FI" sz="2000" dirty="0" smtClean="0"/>
              <a:t> </a:t>
            </a:r>
            <a:r>
              <a:rPr lang="fi-FI" sz="2000" dirty="0" err="1" smtClean="0"/>
              <a:t>allowed</a:t>
            </a:r>
            <a:r>
              <a:rPr lang="fi-FI" sz="2000" dirty="0" smtClean="0"/>
              <a:t> for </a:t>
            </a:r>
            <a:r>
              <a:rPr lang="fi-FI" sz="2000" dirty="0" err="1" smtClean="0"/>
              <a:t>faster</a:t>
            </a:r>
            <a:r>
              <a:rPr lang="fi-FI" sz="2000" dirty="0" smtClean="0"/>
              <a:t> and </a:t>
            </a:r>
            <a:r>
              <a:rPr lang="fi-FI" sz="2000" dirty="0" err="1" smtClean="0"/>
              <a:t>easier</a:t>
            </a:r>
            <a:r>
              <a:rPr lang="fi-FI" sz="2000" dirty="0" smtClean="0"/>
              <a:t> </a:t>
            </a:r>
            <a:r>
              <a:rPr lang="fi-FI" sz="2000" dirty="0" err="1" smtClean="0"/>
              <a:t>analysis</a:t>
            </a:r>
            <a:endParaRPr lang="fi-FI" sz="2000" dirty="0"/>
          </a:p>
          <a:p>
            <a:r>
              <a:rPr lang="fi-FI" sz="2000" dirty="0" err="1"/>
              <a:t>Overall</a:t>
            </a:r>
            <a:r>
              <a:rPr lang="fi-FI" sz="2000" dirty="0"/>
              <a:t> </a:t>
            </a:r>
            <a:r>
              <a:rPr lang="fi-FI" sz="2000" dirty="0" err="1"/>
              <a:t>disproves</a:t>
            </a:r>
            <a:r>
              <a:rPr lang="fi-FI" sz="2000" dirty="0"/>
              <a:t> </a:t>
            </a:r>
            <a:r>
              <a:rPr lang="fi-FI" sz="2000" dirty="0" err="1"/>
              <a:t>Hoffner’s</a:t>
            </a:r>
            <a:r>
              <a:rPr lang="fi-FI" sz="2000" dirty="0"/>
              <a:t> </a:t>
            </a:r>
            <a:r>
              <a:rPr lang="fi-FI" sz="2000" dirty="0" err="1"/>
              <a:t>hypothesis</a:t>
            </a:r>
            <a:r>
              <a:rPr lang="fi-FI" sz="2000" dirty="0"/>
              <a:t> </a:t>
            </a:r>
            <a:r>
              <a:rPr lang="fi-FI" sz="2000" dirty="0" err="1"/>
              <a:t>that</a:t>
            </a:r>
            <a:r>
              <a:rPr lang="fi-FI" sz="2000" dirty="0"/>
              <a:t>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quiver</a:t>
            </a:r>
            <a:r>
              <a:rPr lang="fi-FI" sz="2000" dirty="0"/>
              <a:t> and </a:t>
            </a:r>
            <a:r>
              <a:rPr lang="fi-FI" sz="2000" dirty="0" err="1"/>
              <a:t>arrows</a:t>
            </a:r>
            <a:r>
              <a:rPr lang="fi-FI" sz="2000" dirty="0"/>
              <a:t> </a:t>
            </a:r>
            <a:r>
              <a:rPr lang="fi-FI" sz="2000" dirty="0" err="1"/>
              <a:t>were</a:t>
            </a:r>
            <a:r>
              <a:rPr lang="fi-FI" sz="2000" dirty="0"/>
              <a:t> </a:t>
            </a:r>
            <a:r>
              <a:rPr lang="fi-FI" sz="2000" dirty="0" err="1"/>
              <a:t>symbols</a:t>
            </a:r>
            <a:r>
              <a:rPr lang="fi-FI" sz="2000" dirty="0"/>
              <a:t> of </a:t>
            </a:r>
            <a:r>
              <a:rPr lang="fi-FI" sz="2000" dirty="0" err="1"/>
              <a:t>male</a:t>
            </a:r>
            <a:r>
              <a:rPr lang="fi-FI" sz="2000" dirty="0"/>
              <a:t> </a:t>
            </a:r>
            <a:r>
              <a:rPr lang="fi-FI" sz="2000" dirty="0" err="1"/>
              <a:t>virility</a:t>
            </a:r>
            <a:r>
              <a:rPr lang="fi-FI" sz="2000" dirty="0"/>
              <a:t>, at </a:t>
            </a:r>
            <a:r>
              <a:rPr lang="fi-FI" sz="2000" dirty="0" err="1"/>
              <a:t>least</a:t>
            </a:r>
            <a:r>
              <a:rPr lang="fi-FI" sz="2000" dirty="0"/>
              <a:t> in </a:t>
            </a:r>
            <a:r>
              <a:rPr lang="fi-FI" sz="2000" dirty="0" err="1"/>
              <a:t>the</a:t>
            </a:r>
            <a:r>
              <a:rPr lang="fi-FI" sz="2000" dirty="0"/>
              <a:t> </a:t>
            </a:r>
            <a:r>
              <a:rPr lang="fi-FI" sz="2000" dirty="0" err="1"/>
              <a:t>Neo</a:t>
            </a:r>
            <a:r>
              <a:rPr lang="fi-FI" sz="2000" dirty="0"/>
              <a:t>-Assyrian </a:t>
            </a:r>
            <a:r>
              <a:rPr lang="fi-FI" sz="2000" dirty="0" err="1"/>
              <a:t>period</a:t>
            </a:r>
            <a:r>
              <a:rPr lang="fi-FI" sz="2000" dirty="0"/>
              <a:t>.</a:t>
            </a:r>
          </a:p>
          <a:p>
            <a:r>
              <a:rPr lang="fi-FI" sz="2000" dirty="0" err="1" smtClean="0"/>
              <a:t>Hegemonic</a:t>
            </a:r>
            <a:r>
              <a:rPr lang="fi-FI" sz="2000" dirty="0" smtClean="0"/>
              <a:t> </a:t>
            </a:r>
            <a:r>
              <a:rPr lang="fi-FI" sz="2000" dirty="0" err="1" smtClean="0"/>
              <a:t>masculinity</a:t>
            </a:r>
            <a:r>
              <a:rPr lang="fi-FI" sz="2000" dirty="0" smtClean="0"/>
              <a:t> and </a:t>
            </a:r>
            <a:r>
              <a:rPr lang="fi-FI" sz="2000" dirty="0" err="1" smtClean="0"/>
              <a:t>archery</a:t>
            </a:r>
            <a:r>
              <a:rPr lang="fi-FI" sz="2000" dirty="0" smtClean="0"/>
              <a:t> </a:t>
            </a:r>
            <a:r>
              <a:rPr lang="fi-FI" sz="2000" dirty="0" err="1" smtClean="0"/>
              <a:t>equipment</a:t>
            </a:r>
            <a:r>
              <a:rPr lang="fi-FI" sz="2000" dirty="0" smtClean="0"/>
              <a:t>: </a:t>
            </a:r>
            <a:r>
              <a:rPr lang="fi-FI" sz="2000" dirty="0" err="1" smtClean="0"/>
              <a:t>used</a:t>
            </a:r>
            <a:r>
              <a:rPr lang="fi-FI" sz="2000" dirty="0" smtClean="0"/>
              <a:t> to </a:t>
            </a:r>
            <a:r>
              <a:rPr lang="fi-FI" sz="2000" dirty="0" err="1" smtClean="0"/>
              <a:t>illustrate</a:t>
            </a:r>
            <a:r>
              <a:rPr lang="fi-FI" sz="2000" dirty="0" smtClean="0"/>
              <a:t> </a:t>
            </a:r>
            <a:r>
              <a:rPr lang="fi-FI" sz="2000" dirty="0" err="1" smtClean="0"/>
              <a:t>martial</a:t>
            </a:r>
            <a:r>
              <a:rPr lang="fi-FI" sz="2000" dirty="0" smtClean="0"/>
              <a:t> </a:t>
            </a:r>
            <a:r>
              <a:rPr lang="fi-FI" sz="2000" dirty="0" err="1" smtClean="0"/>
              <a:t>prowess</a:t>
            </a:r>
            <a:r>
              <a:rPr lang="fi-FI" sz="2000" dirty="0" smtClean="0"/>
              <a:t> and </a:t>
            </a:r>
            <a:r>
              <a:rPr lang="fi-FI" sz="2000" dirty="0" err="1" smtClean="0"/>
              <a:t>the</a:t>
            </a:r>
            <a:r>
              <a:rPr lang="fi-FI" sz="2000" dirty="0" smtClean="0"/>
              <a:t> </a:t>
            </a:r>
            <a:r>
              <a:rPr lang="fi-FI" sz="2000" dirty="0" err="1" smtClean="0"/>
              <a:t>connection</a:t>
            </a:r>
            <a:r>
              <a:rPr lang="fi-FI" sz="2000" dirty="0" smtClean="0"/>
              <a:t> of </a:t>
            </a:r>
            <a:r>
              <a:rPr lang="fi-FI" sz="2000" dirty="0" err="1" smtClean="0"/>
              <a:t>the</a:t>
            </a:r>
            <a:r>
              <a:rPr lang="fi-FI" sz="2000" dirty="0" smtClean="0"/>
              <a:t> </a:t>
            </a:r>
            <a:r>
              <a:rPr lang="fi-FI" sz="2000" dirty="0" err="1" smtClean="0"/>
              <a:t>man</a:t>
            </a:r>
            <a:r>
              <a:rPr lang="fi-FI" sz="2000" dirty="0" smtClean="0"/>
              <a:t> </a:t>
            </a:r>
            <a:r>
              <a:rPr lang="fi-FI" sz="2000" dirty="0" err="1" smtClean="0"/>
              <a:t>with</a:t>
            </a:r>
            <a:r>
              <a:rPr lang="fi-FI" sz="2000" dirty="0" smtClean="0"/>
              <a:t> </a:t>
            </a:r>
            <a:r>
              <a:rPr lang="fi-FI" sz="2000" dirty="0" err="1" smtClean="0"/>
              <a:t>the</a:t>
            </a:r>
            <a:r>
              <a:rPr lang="fi-FI" sz="2000" dirty="0" smtClean="0"/>
              <a:t> </a:t>
            </a:r>
            <a:r>
              <a:rPr lang="fi-FI" sz="2000" dirty="0" err="1" smtClean="0"/>
              <a:t>gods</a:t>
            </a:r>
            <a:endParaRPr lang="fi-FI" sz="2000" dirty="0" smtClean="0"/>
          </a:p>
          <a:p>
            <a:r>
              <a:rPr lang="fi-FI" sz="2000" dirty="0" err="1" smtClean="0"/>
              <a:t>Non-hegemonic</a:t>
            </a:r>
            <a:r>
              <a:rPr lang="fi-FI" sz="2000" dirty="0" smtClean="0"/>
              <a:t> </a:t>
            </a:r>
            <a:r>
              <a:rPr lang="fi-FI" sz="2000" dirty="0" err="1" smtClean="0"/>
              <a:t>masculinity</a:t>
            </a:r>
            <a:r>
              <a:rPr lang="fi-FI" sz="2000" dirty="0" smtClean="0"/>
              <a:t> and </a:t>
            </a:r>
            <a:r>
              <a:rPr lang="fi-FI" sz="2000" dirty="0" err="1" smtClean="0"/>
              <a:t>archery</a:t>
            </a:r>
            <a:r>
              <a:rPr lang="fi-FI" sz="2000" dirty="0" smtClean="0"/>
              <a:t> </a:t>
            </a:r>
            <a:r>
              <a:rPr lang="fi-FI" sz="2000" dirty="0" err="1" smtClean="0"/>
              <a:t>equipment</a:t>
            </a:r>
            <a:r>
              <a:rPr lang="fi-FI" sz="2000" dirty="0" smtClean="0"/>
              <a:t>: </a:t>
            </a:r>
            <a:r>
              <a:rPr lang="fi-FI" sz="2000" dirty="0" err="1" smtClean="0"/>
              <a:t>used</a:t>
            </a:r>
            <a:r>
              <a:rPr lang="fi-FI" sz="2000" dirty="0" smtClean="0"/>
              <a:t> to show </a:t>
            </a:r>
            <a:r>
              <a:rPr lang="fi-FI" sz="2000" dirty="0" err="1" smtClean="0"/>
              <a:t>how</a:t>
            </a:r>
            <a:r>
              <a:rPr lang="fi-FI" sz="2000" dirty="0" smtClean="0"/>
              <a:t> </a:t>
            </a:r>
            <a:r>
              <a:rPr lang="fi-FI" sz="2000" dirty="0" err="1" smtClean="0"/>
              <a:t>the</a:t>
            </a:r>
            <a:r>
              <a:rPr lang="fi-FI" sz="2000" dirty="0" smtClean="0"/>
              <a:t> </a:t>
            </a:r>
            <a:r>
              <a:rPr lang="fi-FI" sz="2000" dirty="0" err="1" smtClean="0"/>
              <a:t>man</a:t>
            </a:r>
            <a:r>
              <a:rPr lang="fi-FI" sz="2000" dirty="0" smtClean="0"/>
              <a:t> </a:t>
            </a:r>
            <a:r>
              <a:rPr lang="fi-FI" sz="2000" dirty="0" err="1" smtClean="0"/>
              <a:t>was</a:t>
            </a:r>
            <a:r>
              <a:rPr lang="fi-FI" sz="2000" dirty="0" smtClean="0"/>
              <a:t> at </a:t>
            </a:r>
            <a:r>
              <a:rPr lang="fi-FI" sz="2000" dirty="0" err="1" smtClean="0"/>
              <a:t>the</a:t>
            </a:r>
            <a:r>
              <a:rPr lang="fi-FI" sz="2000" dirty="0" smtClean="0"/>
              <a:t> </a:t>
            </a:r>
            <a:r>
              <a:rPr lang="fi-FI" sz="2000" dirty="0" err="1" smtClean="0"/>
              <a:t>mercy</a:t>
            </a:r>
            <a:r>
              <a:rPr lang="fi-FI" sz="2000" dirty="0" smtClean="0"/>
              <a:t> of </a:t>
            </a:r>
            <a:r>
              <a:rPr lang="fi-FI" sz="2000" dirty="0" err="1" smtClean="0"/>
              <a:t>the</a:t>
            </a:r>
            <a:r>
              <a:rPr lang="fi-FI" sz="2000" dirty="0" smtClean="0"/>
              <a:t> </a:t>
            </a:r>
            <a:r>
              <a:rPr lang="fi-FI" sz="2000" dirty="0" err="1" smtClean="0"/>
              <a:t>Neo</a:t>
            </a:r>
            <a:r>
              <a:rPr lang="fi-FI" sz="2000" dirty="0" smtClean="0"/>
              <a:t>-Assyrian </a:t>
            </a:r>
            <a:r>
              <a:rPr lang="fi-FI" sz="2000" dirty="0" err="1" smtClean="0"/>
              <a:t>army</a:t>
            </a:r>
            <a:r>
              <a:rPr lang="fi-FI" sz="2000" dirty="0" smtClean="0"/>
              <a:t> </a:t>
            </a:r>
            <a:r>
              <a:rPr lang="fi-FI" sz="2000" dirty="0" err="1" smtClean="0"/>
              <a:t>or</a:t>
            </a:r>
            <a:r>
              <a:rPr lang="fi-FI" sz="2000" dirty="0" smtClean="0"/>
              <a:t> </a:t>
            </a:r>
            <a:r>
              <a:rPr lang="fi-FI" sz="2000" dirty="0" err="1" smtClean="0"/>
              <a:t>king</a:t>
            </a:r>
            <a:r>
              <a:rPr lang="fi-FI" sz="2000" dirty="0" smtClean="0"/>
              <a:t>, and </a:t>
            </a:r>
            <a:r>
              <a:rPr lang="fi-FI" sz="2000" dirty="0" err="1" smtClean="0"/>
              <a:t>incompetence</a:t>
            </a:r>
            <a:endParaRPr lang="fi-FI" sz="2000" dirty="0" smtClean="0"/>
          </a:p>
          <a:p>
            <a:r>
              <a:rPr lang="fi-FI" sz="2000" dirty="0" smtClean="0"/>
              <a:t>Next </a:t>
            </a:r>
            <a:r>
              <a:rPr lang="fi-FI" sz="2000" dirty="0" err="1" smtClean="0"/>
              <a:t>step</a:t>
            </a:r>
            <a:r>
              <a:rPr lang="fi-FI" sz="2000" dirty="0" smtClean="0"/>
              <a:t>: </a:t>
            </a:r>
            <a:r>
              <a:rPr lang="fi-FI" sz="2000" dirty="0" err="1" smtClean="0"/>
              <a:t>see</a:t>
            </a:r>
            <a:r>
              <a:rPr lang="fi-FI" sz="2000" dirty="0" smtClean="0"/>
              <a:t> </a:t>
            </a:r>
            <a:r>
              <a:rPr lang="fi-FI" sz="2000" dirty="0" err="1" smtClean="0"/>
              <a:t>if</a:t>
            </a:r>
            <a:r>
              <a:rPr lang="fi-FI" sz="2000" dirty="0" smtClean="0"/>
              <a:t> </a:t>
            </a:r>
            <a:r>
              <a:rPr lang="fi-FI" sz="2000" dirty="0" err="1" smtClean="0"/>
              <a:t>this</a:t>
            </a:r>
            <a:r>
              <a:rPr lang="fi-FI" sz="2000" dirty="0" smtClean="0"/>
              <a:t> </a:t>
            </a:r>
            <a:r>
              <a:rPr lang="fi-FI" sz="2000" dirty="0" err="1" smtClean="0"/>
              <a:t>correlates</a:t>
            </a:r>
            <a:r>
              <a:rPr lang="fi-FI" sz="2000" dirty="0" smtClean="0"/>
              <a:t> in </a:t>
            </a:r>
            <a:r>
              <a:rPr lang="fi-FI" sz="2000" dirty="0" err="1" smtClean="0"/>
              <a:t>texts</a:t>
            </a:r>
            <a:r>
              <a:rPr lang="fi-FI" sz="2000" dirty="0" smtClean="0"/>
              <a:t> </a:t>
            </a:r>
            <a:r>
              <a:rPr lang="fi-FI" sz="2000" dirty="0" err="1" smtClean="0"/>
              <a:t>not</a:t>
            </a:r>
            <a:r>
              <a:rPr lang="fi-FI" sz="2000" dirty="0" smtClean="0"/>
              <a:t> </a:t>
            </a:r>
            <a:r>
              <a:rPr lang="fi-FI" sz="2000" dirty="0" err="1" smtClean="0"/>
              <a:t>present</a:t>
            </a:r>
            <a:r>
              <a:rPr lang="fi-FI" sz="2000" dirty="0" smtClean="0"/>
              <a:t> in ORACC, as </a:t>
            </a:r>
            <a:r>
              <a:rPr lang="fi-FI" sz="2000" dirty="0" err="1" smtClean="0"/>
              <a:t>well</a:t>
            </a:r>
            <a:r>
              <a:rPr lang="fi-FI" sz="2000" dirty="0" smtClean="0"/>
              <a:t> as </a:t>
            </a:r>
            <a:r>
              <a:rPr lang="fi-FI" sz="2000" dirty="0" err="1" smtClean="0"/>
              <a:t>visual</a:t>
            </a:r>
            <a:r>
              <a:rPr lang="fi-FI" sz="2000" dirty="0" smtClean="0"/>
              <a:t> </a:t>
            </a:r>
            <a:r>
              <a:rPr lang="fi-FI" sz="2000" dirty="0" err="1" smtClean="0"/>
              <a:t>representations</a:t>
            </a:r>
            <a:r>
              <a:rPr lang="fi-FI" sz="2000" dirty="0" smtClean="0"/>
              <a:t> of </a:t>
            </a:r>
            <a:r>
              <a:rPr lang="fi-FI" sz="2000" dirty="0" err="1" smtClean="0"/>
              <a:t>archery</a:t>
            </a:r>
            <a:r>
              <a:rPr lang="fi-FI" sz="2000" dirty="0" smtClean="0"/>
              <a:t> </a:t>
            </a:r>
            <a:r>
              <a:rPr lang="fi-FI" sz="2000" dirty="0" err="1" smtClean="0"/>
              <a:t>equipment</a:t>
            </a:r>
            <a:endParaRPr lang="fi-FI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2174416" y="3515184"/>
            <a:ext cx="4602832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9674441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0" y="1851382"/>
            <a:ext cx="7497092" cy="42168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690588"/>
            <a:ext cx="6624736" cy="1249544"/>
          </a:xfrm>
        </p:spPr>
        <p:txBody>
          <a:bodyPr/>
          <a:lstStyle/>
          <a:p>
            <a:pPr algn="ctr"/>
            <a:r>
              <a:rPr lang="fi-FI" dirty="0" err="1" smtClean="0"/>
              <a:t>Thank</a:t>
            </a:r>
            <a:r>
              <a:rPr lang="fi-FI" dirty="0" smtClean="0"/>
              <a:t> </a:t>
            </a:r>
            <a:r>
              <a:rPr lang="fi-FI" dirty="0" err="1" smtClean="0"/>
              <a:t>You</a:t>
            </a:r>
            <a:r>
              <a:rPr lang="fi-FI" dirty="0"/>
              <a:t> </a:t>
            </a:r>
            <a:r>
              <a:rPr lang="fi-FI" dirty="0" smtClean="0"/>
              <a:t>For </a:t>
            </a:r>
            <a:r>
              <a:rPr lang="fi-FI" dirty="0" err="1" smtClean="0"/>
              <a:t>listening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7814" y="5229200"/>
            <a:ext cx="5156354" cy="1008113"/>
          </a:xfrm>
        </p:spPr>
        <p:txBody>
          <a:bodyPr/>
          <a:lstStyle/>
          <a:p>
            <a:pPr marL="92075" indent="0">
              <a:buNone/>
            </a:pPr>
            <a:r>
              <a:rPr lang="fi-FI" dirty="0" err="1" smtClean="0">
                <a:solidFill>
                  <a:schemeClr val="bg1"/>
                </a:solidFill>
              </a:rPr>
              <a:t>Email</a:t>
            </a:r>
            <a:r>
              <a:rPr lang="fi-FI" dirty="0" smtClean="0">
                <a:solidFill>
                  <a:schemeClr val="bg1"/>
                </a:solidFill>
              </a:rPr>
              <a:t>: eleanor.bennett@helsinki.fi</a:t>
            </a:r>
          </a:p>
          <a:p>
            <a:pPr marL="92075" indent="0">
              <a:buNone/>
            </a:pPr>
            <a:r>
              <a:rPr lang="fi-FI" dirty="0" smtClean="0">
                <a:solidFill>
                  <a:schemeClr val="bg1"/>
                </a:solidFill>
              </a:rPr>
              <a:t>Twitter: @Bennett91E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814376" y="3875224"/>
            <a:ext cx="3882752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sp>
        <p:nvSpPr>
          <p:cNvPr id="6" name="Rectangle 5"/>
          <p:cNvSpPr/>
          <p:nvPr/>
        </p:nvSpPr>
        <p:spPr>
          <a:xfrm>
            <a:off x="5431117" y="1907836"/>
            <a:ext cx="2977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Helvetica Neue"/>
              </a:rPr>
              <a:t>© The Trustees of the British Museum</a:t>
            </a:r>
            <a:r>
              <a:rPr lang="en-US" sz="1200" dirty="0">
                <a:solidFill>
                  <a:schemeClr val="bg1"/>
                </a:solidFill>
                <a:latin typeface="Helvetica Neue"/>
              </a:rPr>
              <a:t>.</a:t>
            </a:r>
          </a:p>
          <a:p>
            <a:r>
              <a:rPr lang="en-US" sz="1200" dirty="0">
                <a:solidFill>
                  <a:schemeClr val="bg1"/>
                </a:solidFill>
              </a:rPr>
              <a:t/>
            </a:r>
            <a:br>
              <a:rPr lang="en-US" sz="1200" dirty="0">
                <a:solidFill>
                  <a:schemeClr val="bg1"/>
                </a:solidFill>
              </a:rPr>
            </a:br>
            <a:endParaRPr lang="fi-FI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6048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04865"/>
            <a:ext cx="3400084" cy="3888432"/>
          </a:xfrm>
        </p:spPr>
        <p:txBody>
          <a:bodyPr/>
          <a:lstStyle/>
          <a:p>
            <a:pPr marL="92075" indent="0">
              <a:buNone/>
            </a:pPr>
            <a:r>
              <a:rPr lang="en-US" dirty="0"/>
              <a:t>Key aspect: fluidity – masculinities can change depending on different factors</a:t>
            </a:r>
          </a:p>
          <a:p>
            <a:pPr marL="92075" indent="0">
              <a:buNone/>
            </a:pPr>
            <a:endParaRPr lang="en-US" dirty="0" smtClean="0"/>
          </a:p>
          <a:p>
            <a:pPr marL="92075" indent="0">
              <a:buNone/>
            </a:pPr>
            <a:endParaRPr lang="en-US" dirty="0"/>
          </a:p>
          <a:p>
            <a:pPr marL="92075" indent="0">
              <a:buNone/>
            </a:pPr>
            <a:r>
              <a:rPr lang="en-US" b="1" dirty="0" smtClean="0"/>
              <a:t>Beynon</a:t>
            </a:r>
            <a:r>
              <a:rPr lang="en-US" b="1" dirty="0"/>
              <a:t>, J., 2002. Masculinities and Culture. Open </a:t>
            </a:r>
            <a:r>
              <a:rPr lang="en-US" b="1" dirty="0" err="1"/>
              <a:t>Universtiy</a:t>
            </a:r>
            <a:r>
              <a:rPr lang="en-US" b="1" dirty="0"/>
              <a:t> Press, Buckingham, Philadelphia</a:t>
            </a:r>
            <a:r>
              <a:rPr lang="en-US" b="1" dirty="0" smtClean="0"/>
              <a:t>.</a:t>
            </a:r>
          </a:p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1956222" y="3733378"/>
            <a:ext cx="4170784" cy="249659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7E824A0-8888-4123-A6F0-E330F0FF5D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4861668"/>
              </p:ext>
            </p:extLst>
          </p:nvPr>
        </p:nvGraphicFramePr>
        <p:xfrm>
          <a:off x="3867628" y="687004"/>
          <a:ext cx="498426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66270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Computational</a:t>
            </a:r>
            <a:r>
              <a:rPr lang="fi-FI" dirty="0" smtClean="0"/>
              <a:t> </a:t>
            </a:r>
            <a:r>
              <a:rPr lang="fi-FI" dirty="0" err="1" smtClean="0"/>
              <a:t>Linguistics</a:t>
            </a:r>
            <a:r>
              <a:rPr lang="fi-FI" dirty="0" smtClean="0"/>
              <a:t> Method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384" y="1983161"/>
            <a:ext cx="8384344" cy="3960439"/>
          </a:xfrm>
        </p:spPr>
        <p:txBody>
          <a:bodyPr/>
          <a:lstStyle/>
          <a:p>
            <a:r>
              <a:rPr lang="fi-FI" sz="1600" dirty="0" err="1" smtClean="0"/>
              <a:t>Built</a:t>
            </a:r>
            <a:r>
              <a:rPr lang="fi-FI" sz="1600" dirty="0" smtClean="0"/>
              <a:t> on </a:t>
            </a:r>
            <a:r>
              <a:rPr lang="fi-FI" sz="1600" dirty="0" err="1" smtClean="0"/>
              <a:t>work</a:t>
            </a:r>
            <a:r>
              <a:rPr lang="fi-FI" sz="1600" dirty="0" smtClean="0"/>
              <a:t> </a:t>
            </a:r>
            <a:r>
              <a:rPr lang="fi-FI" sz="1600" dirty="0" err="1" smtClean="0"/>
              <a:t>by</a:t>
            </a:r>
            <a:r>
              <a:rPr lang="fi-FI" sz="1600" dirty="0" smtClean="0"/>
              <a:t> </a:t>
            </a:r>
            <a:r>
              <a:rPr lang="fi-FI" sz="1600" dirty="0" err="1" smtClean="0"/>
              <a:t>Semantic</a:t>
            </a:r>
            <a:r>
              <a:rPr lang="fi-FI" sz="1600" dirty="0" smtClean="0"/>
              <a:t> </a:t>
            </a:r>
            <a:r>
              <a:rPr lang="fi-FI" sz="1600" dirty="0" err="1" smtClean="0"/>
              <a:t>Domains</a:t>
            </a:r>
            <a:r>
              <a:rPr lang="fi-FI" sz="1600" dirty="0" smtClean="0"/>
              <a:t> team in </a:t>
            </a:r>
            <a:r>
              <a:rPr lang="fi-FI" sz="1600" dirty="0"/>
              <a:t>H</a:t>
            </a:r>
            <a:r>
              <a:rPr lang="fi-FI" sz="1600" dirty="0" smtClean="0"/>
              <a:t>elsinki</a:t>
            </a:r>
          </a:p>
          <a:p>
            <a:pPr lvl="1"/>
            <a:r>
              <a:rPr lang="fi-FI" sz="1400" b="1" dirty="0" err="1"/>
              <a:t>Alstola</a:t>
            </a:r>
            <a:r>
              <a:rPr lang="fi-FI" sz="1400" b="1" dirty="0"/>
              <a:t>, T., </a:t>
            </a:r>
            <a:r>
              <a:rPr lang="fi-FI" sz="1400" b="1" dirty="0" err="1"/>
              <a:t>Zaia</a:t>
            </a:r>
            <a:r>
              <a:rPr lang="fi-FI" sz="1400" b="1" dirty="0"/>
              <a:t>, S., Sahala, A., Jauhiainen, H., Svärd, S., Lindén, K., 2019. AŠŠUR AND HIS FRIENDS: A STATISTICAL ANALYSIS OF NEO-ASSYRIAN TEXTS. </a:t>
            </a:r>
            <a:r>
              <a:rPr lang="fi-FI" sz="1400" b="1" dirty="0" smtClean="0"/>
              <a:t>Journal </a:t>
            </a:r>
            <a:r>
              <a:rPr lang="fi-FI" sz="1400" b="1" dirty="0"/>
              <a:t>for </a:t>
            </a:r>
            <a:r>
              <a:rPr lang="fi-FI" sz="1400" b="1" dirty="0" err="1"/>
              <a:t>Cuneiform</a:t>
            </a:r>
            <a:r>
              <a:rPr lang="fi-FI" sz="1400" b="1" dirty="0"/>
              <a:t> </a:t>
            </a:r>
            <a:r>
              <a:rPr lang="fi-FI" sz="1400" b="1" dirty="0" err="1"/>
              <a:t>Studies</a:t>
            </a:r>
            <a:r>
              <a:rPr lang="fi-FI" sz="1400" b="1" dirty="0"/>
              <a:t> 159–180.</a:t>
            </a:r>
          </a:p>
          <a:p>
            <a:pPr lvl="1"/>
            <a:r>
              <a:rPr lang="fi-FI" sz="1400" b="1" dirty="0"/>
              <a:t>Svärd, S., Jauhiainen, H., Sahala, A., Lindén, K., 2018. </a:t>
            </a:r>
            <a:r>
              <a:rPr lang="fi-FI" sz="1400" b="1" dirty="0" err="1"/>
              <a:t>Semantic</a:t>
            </a:r>
            <a:r>
              <a:rPr lang="fi-FI" sz="1400" b="1" dirty="0"/>
              <a:t> </a:t>
            </a:r>
            <a:r>
              <a:rPr lang="fi-FI" sz="1400" b="1" dirty="0" err="1"/>
              <a:t>Domains</a:t>
            </a:r>
            <a:r>
              <a:rPr lang="fi-FI" sz="1400" b="1" dirty="0"/>
              <a:t> in Akkadian </a:t>
            </a:r>
            <a:r>
              <a:rPr lang="fi-FI" sz="1400" b="1" dirty="0" err="1"/>
              <a:t>Texts</a:t>
            </a:r>
            <a:r>
              <a:rPr lang="fi-FI" sz="1400" b="1" dirty="0"/>
              <a:t>, in: </a:t>
            </a:r>
            <a:r>
              <a:rPr lang="fi-FI" sz="1400" b="1" dirty="0" err="1"/>
              <a:t>Juloux</a:t>
            </a:r>
            <a:r>
              <a:rPr lang="fi-FI" sz="1400" b="1" dirty="0"/>
              <a:t>, V.B., </a:t>
            </a:r>
            <a:r>
              <a:rPr lang="fi-FI" sz="1400" b="1" dirty="0" err="1"/>
              <a:t>Gansell</a:t>
            </a:r>
            <a:r>
              <a:rPr lang="fi-FI" sz="1400" b="1" dirty="0"/>
              <a:t>, A.R., di </a:t>
            </a:r>
            <a:r>
              <a:rPr lang="fi-FI" sz="1400" b="1" dirty="0" err="1"/>
              <a:t>Ludovico</a:t>
            </a:r>
            <a:r>
              <a:rPr lang="fi-FI" sz="1400" b="1" dirty="0"/>
              <a:t>, A. (</a:t>
            </a:r>
            <a:r>
              <a:rPr lang="fi-FI" sz="1400" b="1" dirty="0" err="1"/>
              <a:t>Eds</a:t>
            </a:r>
            <a:r>
              <a:rPr lang="fi-FI" sz="1400" b="1" dirty="0"/>
              <a:t>.), </a:t>
            </a:r>
            <a:r>
              <a:rPr lang="fi-FI" sz="1400" b="1" dirty="0" err="1"/>
              <a:t>CyberResearch</a:t>
            </a:r>
            <a:r>
              <a:rPr lang="fi-FI" sz="1400" b="1" dirty="0"/>
              <a:t> on </a:t>
            </a:r>
            <a:r>
              <a:rPr lang="fi-FI" sz="1400" b="1" dirty="0" err="1"/>
              <a:t>the</a:t>
            </a:r>
            <a:r>
              <a:rPr lang="fi-FI" sz="1400" b="1" dirty="0"/>
              <a:t> Ancient </a:t>
            </a:r>
            <a:r>
              <a:rPr lang="fi-FI" sz="1400" b="1" dirty="0" err="1"/>
              <a:t>Near</a:t>
            </a:r>
            <a:r>
              <a:rPr lang="fi-FI" sz="1400" b="1" dirty="0"/>
              <a:t> East and </a:t>
            </a:r>
            <a:r>
              <a:rPr lang="fi-FI" sz="1400" b="1" dirty="0" err="1"/>
              <a:t>Neighboring</a:t>
            </a:r>
            <a:r>
              <a:rPr lang="fi-FI" sz="1400" b="1" dirty="0"/>
              <a:t> </a:t>
            </a:r>
            <a:r>
              <a:rPr lang="fi-FI" sz="1400" b="1" dirty="0" err="1"/>
              <a:t>Regions</a:t>
            </a:r>
            <a:r>
              <a:rPr lang="fi-FI" sz="1400" b="1" dirty="0"/>
              <a:t>. Case </a:t>
            </a:r>
            <a:r>
              <a:rPr lang="fi-FI" sz="1400" b="1" dirty="0" err="1"/>
              <a:t>Studies</a:t>
            </a:r>
            <a:r>
              <a:rPr lang="fi-FI" sz="1400" b="1" dirty="0"/>
              <a:t> on </a:t>
            </a:r>
            <a:r>
              <a:rPr lang="fi-FI" sz="1400" b="1" dirty="0" err="1"/>
              <a:t>Archaeological</a:t>
            </a:r>
            <a:r>
              <a:rPr lang="fi-FI" sz="1400" b="1" dirty="0"/>
              <a:t> Data, Objects, </a:t>
            </a:r>
            <a:r>
              <a:rPr lang="fi-FI" sz="1400" b="1" dirty="0" err="1"/>
              <a:t>Texts</a:t>
            </a:r>
            <a:r>
              <a:rPr lang="fi-FI" sz="1400" b="1" dirty="0"/>
              <a:t>, and Digital </a:t>
            </a:r>
            <a:r>
              <a:rPr lang="fi-FI" sz="1400" b="1" dirty="0" err="1"/>
              <a:t>Archiving</a:t>
            </a:r>
            <a:r>
              <a:rPr lang="fi-FI" sz="1400" b="1" dirty="0"/>
              <a:t>, Digital </a:t>
            </a:r>
            <a:r>
              <a:rPr lang="fi-FI" sz="1400" b="1" dirty="0" err="1"/>
              <a:t>Biblical</a:t>
            </a:r>
            <a:r>
              <a:rPr lang="fi-FI" sz="1400" b="1" dirty="0"/>
              <a:t> </a:t>
            </a:r>
            <a:r>
              <a:rPr lang="fi-FI" sz="1400" b="1" dirty="0" err="1"/>
              <a:t>Studies</a:t>
            </a:r>
            <a:r>
              <a:rPr lang="fi-FI" sz="1400" b="1" dirty="0"/>
              <a:t>. </a:t>
            </a:r>
            <a:r>
              <a:rPr lang="fi-FI" sz="1400" b="1" dirty="0" err="1"/>
              <a:t>Brill</a:t>
            </a:r>
            <a:r>
              <a:rPr lang="fi-FI" sz="1400" b="1" dirty="0"/>
              <a:t>, Leiden; Boston, </a:t>
            </a:r>
            <a:r>
              <a:rPr lang="fi-FI" sz="1400" b="1" dirty="0" err="1"/>
              <a:t>pp</a:t>
            </a:r>
            <a:r>
              <a:rPr lang="fi-FI" sz="1400" b="1" dirty="0"/>
              <a:t>. 224–256</a:t>
            </a:r>
            <a:r>
              <a:rPr lang="fi-FI" sz="1400" b="1" dirty="0" smtClean="0"/>
              <a:t>.</a:t>
            </a:r>
          </a:p>
          <a:p>
            <a:r>
              <a:rPr lang="fi-FI" sz="1600" dirty="0" err="1" smtClean="0"/>
              <a:t>Firthian</a:t>
            </a:r>
            <a:r>
              <a:rPr lang="fi-FI" sz="1600" dirty="0" smtClean="0"/>
              <a:t> </a:t>
            </a:r>
            <a:r>
              <a:rPr lang="fi-FI" sz="1600" dirty="0" err="1" smtClean="0"/>
              <a:t>approach</a:t>
            </a:r>
            <a:endParaRPr lang="fi-FI" sz="1600" dirty="0" smtClean="0"/>
          </a:p>
          <a:p>
            <a:pPr lvl="1"/>
            <a:r>
              <a:rPr lang="en-US" sz="1400" b="1" dirty="0"/>
              <a:t>Firth, J.R., 1968. A synopsis of linguistic theory, 1930-55, in: Selected Papers of </a:t>
            </a:r>
            <a:r>
              <a:rPr lang="en-US" sz="1400" b="1" dirty="0" err="1"/>
              <a:t>J.R.Firth</a:t>
            </a:r>
            <a:r>
              <a:rPr lang="en-US" sz="1400" b="1" dirty="0"/>
              <a:t> 1952-59. Longmans, London and Harlow, pp. 168–205</a:t>
            </a:r>
            <a:r>
              <a:rPr lang="en-US" sz="1400" b="1" dirty="0" smtClean="0"/>
              <a:t>.</a:t>
            </a:r>
            <a:endParaRPr lang="fi-FI" sz="1400" b="1" dirty="0" smtClean="0"/>
          </a:p>
          <a:p>
            <a:pPr lvl="1"/>
            <a:r>
              <a:rPr lang="en-US" sz="1400" dirty="0" smtClean="0"/>
              <a:t>‘You </a:t>
            </a:r>
            <a:r>
              <a:rPr lang="en-US" sz="1400" dirty="0"/>
              <a:t>shall know a word by the company it </a:t>
            </a:r>
            <a:r>
              <a:rPr lang="en-US" sz="1400" dirty="0" smtClean="0"/>
              <a:t>keeps’ (p.173)</a:t>
            </a:r>
            <a:endParaRPr lang="fi-FI" sz="1400" dirty="0" smtClean="0"/>
          </a:p>
          <a:p>
            <a:r>
              <a:rPr lang="fi-FI" sz="1600" dirty="0" smtClean="0"/>
              <a:t>Data </a:t>
            </a:r>
            <a:r>
              <a:rPr lang="fi-FI" sz="1600" dirty="0" err="1" smtClean="0"/>
              <a:t>from</a:t>
            </a:r>
            <a:r>
              <a:rPr lang="fi-FI" sz="1600" dirty="0" smtClean="0"/>
              <a:t> </a:t>
            </a:r>
            <a:r>
              <a:rPr lang="fi-FI" sz="1600" dirty="0" smtClean="0">
                <a:hlinkClick r:id="rId2"/>
              </a:rPr>
              <a:t>ORACC</a:t>
            </a:r>
            <a:r>
              <a:rPr lang="fi-FI" sz="1600" dirty="0" smtClean="0"/>
              <a:t>  (</a:t>
            </a:r>
            <a:r>
              <a:rPr lang="fi-FI" sz="1600" dirty="0" err="1" smtClean="0"/>
              <a:t>Code</a:t>
            </a:r>
            <a:r>
              <a:rPr lang="fi-FI" sz="1600" dirty="0" smtClean="0"/>
              <a:t> </a:t>
            </a:r>
            <a:r>
              <a:rPr lang="fi-FI" sz="1600" dirty="0" err="1" smtClean="0"/>
              <a:t>available</a:t>
            </a:r>
            <a:r>
              <a:rPr lang="fi-FI" sz="1600" dirty="0" smtClean="0"/>
              <a:t> on my </a:t>
            </a:r>
            <a:r>
              <a:rPr lang="fi-FI" sz="1600" dirty="0" err="1" smtClean="0">
                <a:hlinkClick r:id="rId3"/>
              </a:rPr>
              <a:t>Github</a:t>
            </a:r>
            <a:r>
              <a:rPr lang="fi-FI" sz="1600" dirty="0" smtClean="0"/>
              <a:t> </a:t>
            </a:r>
            <a:r>
              <a:rPr lang="fi-FI" sz="1600" dirty="0" err="1" smtClean="0"/>
              <a:t>page</a:t>
            </a:r>
            <a:r>
              <a:rPr lang="fi-FI" sz="1600" dirty="0" smtClean="0"/>
              <a:t>)</a:t>
            </a:r>
          </a:p>
          <a:p>
            <a:r>
              <a:rPr lang="fi-FI" sz="1600" dirty="0" err="1" smtClean="0"/>
              <a:t>Ran</a:t>
            </a:r>
            <a:r>
              <a:rPr lang="fi-FI" sz="1600" dirty="0" smtClean="0"/>
              <a:t> Aleksi </a:t>
            </a:r>
            <a:r>
              <a:rPr lang="fi-FI" sz="1600" dirty="0" err="1" smtClean="0"/>
              <a:t>Sahala’s</a:t>
            </a:r>
            <a:r>
              <a:rPr lang="fi-FI" sz="1600" dirty="0" smtClean="0"/>
              <a:t> </a:t>
            </a:r>
            <a:r>
              <a:rPr lang="fi-FI" sz="1600" dirty="0" err="1" smtClean="0">
                <a:hlinkClick r:id="rId4"/>
              </a:rPr>
              <a:t>PMIzer</a:t>
            </a:r>
            <a:r>
              <a:rPr lang="fi-FI" sz="1600" dirty="0" smtClean="0"/>
              <a:t> </a:t>
            </a:r>
            <a:r>
              <a:rPr lang="fi-FI" sz="1600" dirty="0" err="1" smtClean="0"/>
              <a:t>programme</a:t>
            </a:r>
            <a:r>
              <a:rPr lang="fi-FI" sz="1600" dirty="0" smtClean="0"/>
              <a:t> </a:t>
            </a:r>
          </a:p>
          <a:p>
            <a:pPr lvl="1"/>
            <a:r>
              <a:rPr lang="fi-FI" sz="1400" dirty="0" smtClean="0"/>
              <a:t>506 ’</a:t>
            </a:r>
            <a:r>
              <a:rPr lang="fi-FI" sz="1400" dirty="0" err="1" smtClean="0"/>
              <a:t>target</a:t>
            </a:r>
            <a:r>
              <a:rPr lang="fi-FI" sz="1400" dirty="0" smtClean="0"/>
              <a:t>’ </a:t>
            </a:r>
            <a:r>
              <a:rPr lang="fi-FI" sz="1400" dirty="0" err="1" smtClean="0"/>
              <a:t>words</a:t>
            </a:r>
            <a:endParaRPr lang="fi-FI" sz="1400" dirty="0" smtClean="0"/>
          </a:p>
          <a:p>
            <a:r>
              <a:rPr lang="fi-FI" sz="1600" dirty="0" err="1" smtClean="0"/>
              <a:t>Put</a:t>
            </a:r>
            <a:r>
              <a:rPr lang="fi-FI" sz="1600" dirty="0" smtClean="0"/>
              <a:t> </a:t>
            </a:r>
            <a:r>
              <a:rPr lang="fi-FI" sz="1600" dirty="0" err="1" smtClean="0"/>
              <a:t>the</a:t>
            </a:r>
            <a:r>
              <a:rPr lang="fi-FI" sz="1600" dirty="0" smtClean="0"/>
              <a:t> </a:t>
            </a:r>
            <a:r>
              <a:rPr lang="fi-FI" sz="1600" dirty="0" smtClean="0">
                <a:hlinkClick r:id="rId5"/>
              </a:rPr>
              <a:t>results</a:t>
            </a:r>
            <a:r>
              <a:rPr lang="fi-FI" sz="1600" dirty="0" smtClean="0"/>
              <a:t> into </a:t>
            </a:r>
            <a:r>
              <a:rPr lang="fi-FI" sz="1600" dirty="0" err="1" smtClean="0"/>
              <a:t>Gephi</a:t>
            </a:r>
            <a:r>
              <a:rPr lang="fi-FI" sz="1600" dirty="0" smtClean="0"/>
              <a:t> to </a:t>
            </a:r>
            <a:r>
              <a:rPr lang="fi-FI" sz="1600" dirty="0" err="1" smtClean="0"/>
              <a:t>understand</a:t>
            </a:r>
            <a:r>
              <a:rPr lang="fi-FI" sz="1600" dirty="0" smtClean="0"/>
              <a:t> </a:t>
            </a:r>
            <a:r>
              <a:rPr lang="fi-FI" sz="1600" dirty="0" err="1" smtClean="0"/>
              <a:t>what</a:t>
            </a:r>
            <a:r>
              <a:rPr lang="fi-FI" sz="1600" dirty="0" smtClean="0"/>
              <a:t> is </a:t>
            </a:r>
            <a:r>
              <a:rPr lang="fi-FI" sz="1600" dirty="0" err="1" smtClean="0"/>
              <a:t>going</a:t>
            </a:r>
            <a:r>
              <a:rPr lang="fi-FI" sz="1600" dirty="0" smtClean="0"/>
              <a:t> 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2246424" y="3443176"/>
            <a:ext cx="4746848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76980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n paikkamerkki 1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140" y="250723"/>
            <a:ext cx="5905500" cy="5905500"/>
          </a:xfrm>
        </p:spPr>
      </p:pic>
      <p:sp>
        <p:nvSpPr>
          <p:cNvPr id="3" name="Päivämäärän paikkamerkki 2"/>
          <p:cNvSpPr>
            <a:spLocks noGrp="1"/>
          </p:cNvSpPr>
          <p:nvPr>
            <p:ph type="dt" sz="half" idx="14"/>
          </p:nvPr>
        </p:nvSpPr>
        <p:spPr>
          <a:xfrm rot="16200000">
            <a:off x="-2462448" y="3227152"/>
            <a:ext cx="5178896" cy="254000"/>
          </a:xfrm>
        </p:spPr>
        <p:txBody>
          <a:bodyPr/>
          <a:lstStyle/>
          <a:p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grpSp>
        <p:nvGrpSpPr>
          <p:cNvPr id="15" name="Ryhmä 14"/>
          <p:cNvGrpSpPr/>
          <p:nvPr/>
        </p:nvGrpSpPr>
        <p:grpSpPr bwMode="black">
          <a:xfrm>
            <a:off x="252000" y="250723"/>
            <a:ext cx="1716026" cy="1608305"/>
            <a:chOff x="1311275" y="373063"/>
            <a:chExt cx="6524625" cy="6115050"/>
          </a:xfrm>
          <a:solidFill>
            <a:schemeClr val="bg1"/>
          </a:solidFill>
        </p:grpSpPr>
        <p:sp>
          <p:nvSpPr>
            <p:cNvPr id="16" name="Rectangle 5"/>
            <p:cNvSpPr>
              <a:spLocks noChangeArrowheads="1"/>
            </p:cNvSpPr>
            <p:nvPr userDrawn="1"/>
          </p:nvSpPr>
          <p:spPr bwMode="black">
            <a:xfrm>
              <a:off x="4267200" y="5875338"/>
              <a:ext cx="609600" cy="612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Rectangle 6"/>
            <p:cNvSpPr>
              <a:spLocks noChangeArrowheads="1"/>
            </p:cNvSpPr>
            <p:nvPr userDrawn="1"/>
          </p:nvSpPr>
          <p:spPr bwMode="black">
            <a:xfrm>
              <a:off x="4267200" y="373063"/>
              <a:ext cx="609600" cy="609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black">
            <a:xfrm>
              <a:off x="1311275" y="1436688"/>
              <a:ext cx="6524625" cy="4152900"/>
            </a:xfrm>
            <a:custGeom>
              <a:avLst/>
              <a:gdLst>
                <a:gd name="T0" fmla="*/ 3947 w 4110"/>
                <a:gd name="T1" fmla="*/ 1670 h 2616"/>
                <a:gd name="T2" fmla="*/ 3459 w 4110"/>
                <a:gd name="T3" fmla="*/ 1403 h 2616"/>
                <a:gd name="T4" fmla="*/ 3294 w 4110"/>
                <a:gd name="T5" fmla="*/ 1199 h 2616"/>
                <a:gd name="T6" fmla="*/ 3062 w 4110"/>
                <a:gd name="T7" fmla="*/ 1048 h 2616"/>
                <a:gd name="T8" fmla="*/ 2897 w 4110"/>
                <a:gd name="T9" fmla="*/ 789 h 2616"/>
                <a:gd name="T10" fmla="*/ 2734 w 4110"/>
                <a:gd name="T11" fmla="*/ 314 h 2616"/>
                <a:gd name="T12" fmla="*/ 2417 w 4110"/>
                <a:gd name="T13" fmla="*/ 63 h 2616"/>
                <a:gd name="T14" fmla="*/ 2077 w 4110"/>
                <a:gd name="T15" fmla="*/ 19 h 2616"/>
                <a:gd name="T16" fmla="*/ 2204 w 4110"/>
                <a:gd name="T17" fmla="*/ 197 h 2616"/>
                <a:gd name="T18" fmla="*/ 2175 w 4110"/>
                <a:gd name="T19" fmla="*/ 357 h 2616"/>
                <a:gd name="T20" fmla="*/ 2041 w 4110"/>
                <a:gd name="T21" fmla="*/ 433 h 2616"/>
                <a:gd name="T22" fmla="*/ 1818 w 4110"/>
                <a:gd name="T23" fmla="*/ 362 h 2616"/>
                <a:gd name="T24" fmla="*/ 1518 w 4110"/>
                <a:gd name="T25" fmla="*/ 159 h 2616"/>
                <a:gd name="T26" fmla="*/ 1213 w 4110"/>
                <a:gd name="T27" fmla="*/ 130 h 2616"/>
                <a:gd name="T28" fmla="*/ 1198 w 4110"/>
                <a:gd name="T29" fmla="*/ 209 h 2616"/>
                <a:gd name="T30" fmla="*/ 1401 w 4110"/>
                <a:gd name="T31" fmla="*/ 481 h 2616"/>
                <a:gd name="T32" fmla="*/ 1555 w 4110"/>
                <a:gd name="T33" fmla="*/ 708 h 2616"/>
                <a:gd name="T34" fmla="*/ 1672 w 4110"/>
                <a:gd name="T35" fmla="*/ 796 h 2616"/>
                <a:gd name="T36" fmla="*/ 1405 w 4110"/>
                <a:gd name="T37" fmla="*/ 787 h 2616"/>
                <a:gd name="T38" fmla="*/ 1102 w 4110"/>
                <a:gd name="T39" fmla="*/ 558 h 2616"/>
                <a:gd name="T40" fmla="*/ 821 w 4110"/>
                <a:gd name="T41" fmla="*/ 395 h 2616"/>
                <a:gd name="T42" fmla="*/ 531 w 4110"/>
                <a:gd name="T43" fmla="*/ 426 h 2616"/>
                <a:gd name="T44" fmla="*/ 748 w 4110"/>
                <a:gd name="T45" fmla="*/ 537 h 2616"/>
                <a:gd name="T46" fmla="*/ 762 w 4110"/>
                <a:gd name="T47" fmla="*/ 704 h 2616"/>
                <a:gd name="T48" fmla="*/ 608 w 4110"/>
                <a:gd name="T49" fmla="*/ 689 h 2616"/>
                <a:gd name="T50" fmla="*/ 387 w 4110"/>
                <a:gd name="T51" fmla="*/ 529 h 2616"/>
                <a:gd name="T52" fmla="*/ 103 w 4110"/>
                <a:gd name="T53" fmla="*/ 499 h 2616"/>
                <a:gd name="T54" fmla="*/ 157 w 4110"/>
                <a:gd name="T55" fmla="*/ 597 h 2616"/>
                <a:gd name="T56" fmla="*/ 397 w 4110"/>
                <a:gd name="T57" fmla="*/ 913 h 2616"/>
                <a:gd name="T58" fmla="*/ 578 w 4110"/>
                <a:gd name="T59" fmla="*/ 1190 h 2616"/>
                <a:gd name="T60" fmla="*/ 954 w 4110"/>
                <a:gd name="T61" fmla="*/ 1253 h 2616"/>
                <a:gd name="T62" fmla="*/ 1184 w 4110"/>
                <a:gd name="T63" fmla="*/ 1316 h 2616"/>
                <a:gd name="T64" fmla="*/ 1250 w 4110"/>
                <a:gd name="T65" fmla="*/ 1526 h 2616"/>
                <a:gd name="T66" fmla="*/ 1365 w 4110"/>
                <a:gd name="T67" fmla="*/ 1691 h 2616"/>
                <a:gd name="T68" fmla="*/ 1601 w 4110"/>
                <a:gd name="T69" fmla="*/ 1766 h 2616"/>
                <a:gd name="T70" fmla="*/ 1384 w 4110"/>
                <a:gd name="T71" fmla="*/ 1823 h 2616"/>
                <a:gd name="T72" fmla="*/ 965 w 4110"/>
                <a:gd name="T73" fmla="*/ 1706 h 2616"/>
                <a:gd name="T74" fmla="*/ 971 w 4110"/>
                <a:gd name="T75" fmla="*/ 1890 h 2616"/>
                <a:gd name="T76" fmla="*/ 1173 w 4110"/>
                <a:gd name="T77" fmla="*/ 2136 h 2616"/>
                <a:gd name="T78" fmla="*/ 1534 w 4110"/>
                <a:gd name="T79" fmla="*/ 2226 h 2616"/>
                <a:gd name="T80" fmla="*/ 1883 w 4110"/>
                <a:gd name="T81" fmla="*/ 2182 h 2616"/>
                <a:gd name="T82" fmla="*/ 1985 w 4110"/>
                <a:gd name="T83" fmla="*/ 2299 h 2616"/>
                <a:gd name="T84" fmla="*/ 2154 w 4110"/>
                <a:gd name="T85" fmla="*/ 2418 h 2616"/>
                <a:gd name="T86" fmla="*/ 2476 w 4110"/>
                <a:gd name="T87" fmla="*/ 2413 h 2616"/>
                <a:gd name="T88" fmla="*/ 2797 w 4110"/>
                <a:gd name="T89" fmla="*/ 2585 h 2616"/>
                <a:gd name="T90" fmla="*/ 2803 w 4110"/>
                <a:gd name="T91" fmla="*/ 2395 h 2616"/>
                <a:gd name="T92" fmla="*/ 2594 w 4110"/>
                <a:gd name="T93" fmla="*/ 2119 h 2616"/>
                <a:gd name="T94" fmla="*/ 2403 w 4110"/>
                <a:gd name="T95" fmla="*/ 1960 h 2616"/>
                <a:gd name="T96" fmla="*/ 2426 w 4110"/>
                <a:gd name="T97" fmla="*/ 1890 h 2616"/>
                <a:gd name="T98" fmla="*/ 2663 w 4110"/>
                <a:gd name="T99" fmla="*/ 1996 h 2616"/>
                <a:gd name="T100" fmla="*/ 3012 w 4110"/>
                <a:gd name="T101" fmla="*/ 2088 h 2616"/>
                <a:gd name="T102" fmla="*/ 3156 w 4110"/>
                <a:gd name="T103" fmla="*/ 2125 h 2616"/>
                <a:gd name="T104" fmla="*/ 3035 w 4110"/>
                <a:gd name="T105" fmla="*/ 1900 h 2616"/>
                <a:gd name="T106" fmla="*/ 2837 w 4110"/>
                <a:gd name="T107" fmla="*/ 1698 h 2616"/>
                <a:gd name="T108" fmla="*/ 3185 w 4110"/>
                <a:gd name="T109" fmla="*/ 1746 h 2616"/>
                <a:gd name="T110" fmla="*/ 3440 w 4110"/>
                <a:gd name="T111" fmla="*/ 1741 h 2616"/>
                <a:gd name="T112" fmla="*/ 3596 w 4110"/>
                <a:gd name="T113" fmla="*/ 1842 h 2616"/>
                <a:gd name="T114" fmla="*/ 3951 w 4110"/>
                <a:gd name="T115" fmla="*/ 1816 h 2616"/>
                <a:gd name="T116" fmla="*/ 2246 w 4110"/>
                <a:gd name="T117" fmla="*/ 1449 h 2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110" h="2616">
                  <a:moveTo>
                    <a:pt x="4110" y="1887"/>
                  </a:moveTo>
                  <a:lnTo>
                    <a:pt x="4095" y="1858"/>
                  </a:lnTo>
                  <a:lnTo>
                    <a:pt x="4080" y="1829"/>
                  </a:lnTo>
                  <a:lnTo>
                    <a:pt x="4062" y="1802"/>
                  </a:lnTo>
                  <a:lnTo>
                    <a:pt x="4045" y="1777"/>
                  </a:lnTo>
                  <a:lnTo>
                    <a:pt x="4028" y="1754"/>
                  </a:lnTo>
                  <a:lnTo>
                    <a:pt x="4009" y="1731"/>
                  </a:lnTo>
                  <a:lnTo>
                    <a:pt x="3989" y="1710"/>
                  </a:lnTo>
                  <a:lnTo>
                    <a:pt x="3968" y="1689"/>
                  </a:lnTo>
                  <a:lnTo>
                    <a:pt x="3947" y="1670"/>
                  </a:lnTo>
                  <a:lnTo>
                    <a:pt x="3926" y="1652"/>
                  </a:lnTo>
                  <a:lnTo>
                    <a:pt x="3903" y="1635"/>
                  </a:lnTo>
                  <a:lnTo>
                    <a:pt x="3882" y="1618"/>
                  </a:lnTo>
                  <a:lnTo>
                    <a:pt x="3834" y="1589"/>
                  </a:lnTo>
                  <a:lnTo>
                    <a:pt x="3788" y="1560"/>
                  </a:lnTo>
                  <a:lnTo>
                    <a:pt x="3690" y="1512"/>
                  </a:lnTo>
                  <a:lnTo>
                    <a:pt x="3594" y="1468"/>
                  </a:lnTo>
                  <a:lnTo>
                    <a:pt x="3548" y="1447"/>
                  </a:lnTo>
                  <a:lnTo>
                    <a:pt x="3504" y="1426"/>
                  </a:lnTo>
                  <a:lnTo>
                    <a:pt x="3459" y="1403"/>
                  </a:lnTo>
                  <a:lnTo>
                    <a:pt x="3419" y="1378"/>
                  </a:lnTo>
                  <a:lnTo>
                    <a:pt x="3402" y="1364"/>
                  </a:lnTo>
                  <a:lnTo>
                    <a:pt x="3385" y="1351"/>
                  </a:lnTo>
                  <a:lnTo>
                    <a:pt x="3369" y="1336"/>
                  </a:lnTo>
                  <a:lnTo>
                    <a:pt x="3356" y="1318"/>
                  </a:lnTo>
                  <a:lnTo>
                    <a:pt x="3342" y="1299"/>
                  </a:lnTo>
                  <a:lnTo>
                    <a:pt x="3331" y="1282"/>
                  </a:lnTo>
                  <a:lnTo>
                    <a:pt x="3319" y="1263"/>
                  </a:lnTo>
                  <a:lnTo>
                    <a:pt x="3310" y="1242"/>
                  </a:lnTo>
                  <a:lnTo>
                    <a:pt x="3294" y="1199"/>
                  </a:lnTo>
                  <a:lnTo>
                    <a:pt x="3281" y="1157"/>
                  </a:lnTo>
                  <a:lnTo>
                    <a:pt x="3271" y="1115"/>
                  </a:lnTo>
                  <a:lnTo>
                    <a:pt x="3264" y="1073"/>
                  </a:lnTo>
                  <a:lnTo>
                    <a:pt x="3223" y="1076"/>
                  </a:lnTo>
                  <a:lnTo>
                    <a:pt x="3179" y="1076"/>
                  </a:lnTo>
                  <a:lnTo>
                    <a:pt x="3156" y="1075"/>
                  </a:lnTo>
                  <a:lnTo>
                    <a:pt x="3133" y="1071"/>
                  </a:lnTo>
                  <a:lnTo>
                    <a:pt x="3110" y="1065"/>
                  </a:lnTo>
                  <a:lnTo>
                    <a:pt x="3087" y="1057"/>
                  </a:lnTo>
                  <a:lnTo>
                    <a:pt x="3062" y="1048"/>
                  </a:lnTo>
                  <a:lnTo>
                    <a:pt x="3039" y="1034"/>
                  </a:lnTo>
                  <a:lnTo>
                    <a:pt x="3018" y="1019"/>
                  </a:lnTo>
                  <a:lnTo>
                    <a:pt x="2997" y="1000"/>
                  </a:lnTo>
                  <a:lnTo>
                    <a:pt x="2976" y="979"/>
                  </a:lnTo>
                  <a:lnTo>
                    <a:pt x="2956" y="952"/>
                  </a:lnTo>
                  <a:lnTo>
                    <a:pt x="2939" y="921"/>
                  </a:lnTo>
                  <a:lnTo>
                    <a:pt x="2924" y="886"/>
                  </a:lnTo>
                  <a:lnTo>
                    <a:pt x="2912" y="856"/>
                  </a:lnTo>
                  <a:lnTo>
                    <a:pt x="2905" y="823"/>
                  </a:lnTo>
                  <a:lnTo>
                    <a:pt x="2897" y="789"/>
                  </a:lnTo>
                  <a:lnTo>
                    <a:pt x="2889" y="752"/>
                  </a:lnTo>
                  <a:lnTo>
                    <a:pt x="2874" y="675"/>
                  </a:lnTo>
                  <a:lnTo>
                    <a:pt x="2857" y="593"/>
                  </a:lnTo>
                  <a:lnTo>
                    <a:pt x="2845" y="550"/>
                  </a:lnTo>
                  <a:lnTo>
                    <a:pt x="2834" y="508"/>
                  </a:lnTo>
                  <a:lnTo>
                    <a:pt x="2816" y="464"/>
                  </a:lnTo>
                  <a:lnTo>
                    <a:pt x="2797" y="422"/>
                  </a:lnTo>
                  <a:lnTo>
                    <a:pt x="2776" y="378"/>
                  </a:lnTo>
                  <a:lnTo>
                    <a:pt x="2749" y="335"/>
                  </a:lnTo>
                  <a:lnTo>
                    <a:pt x="2734" y="314"/>
                  </a:lnTo>
                  <a:lnTo>
                    <a:pt x="2718" y="293"/>
                  </a:lnTo>
                  <a:lnTo>
                    <a:pt x="2701" y="272"/>
                  </a:lnTo>
                  <a:lnTo>
                    <a:pt x="2682" y="251"/>
                  </a:lnTo>
                  <a:lnTo>
                    <a:pt x="2647" y="216"/>
                  </a:lnTo>
                  <a:lnTo>
                    <a:pt x="2611" y="184"/>
                  </a:lnTo>
                  <a:lnTo>
                    <a:pt x="2572" y="153"/>
                  </a:lnTo>
                  <a:lnTo>
                    <a:pt x="2534" y="126"/>
                  </a:lnTo>
                  <a:lnTo>
                    <a:pt x="2496" y="101"/>
                  </a:lnTo>
                  <a:lnTo>
                    <a:pt x="2457" y="80"/>
                  </a:lnTo>
                  <a:lnTo>
                    <a:pt x="2417" y="63"/>
                  </a:lnTo>
                  <a:lnTo>
                    <a:pt x="2377" y="46"/>
                  </a:lnTo>
                  <a:lnTo>
                    <a:pt x="2336" y="32"/>
                  </a:lnTo>
                  <a:lnTo>
                    <a:pt x="2296" y="21"/>
                  </a:lnTo>
                  <a:lnTo>
                    <a:pt x="2256" y="13"/>
                  </a:lnTo>
                  <a:lnTo>
                    <a:pt x="2215" y="5"/>
                  </a:lnTo>
                  <a:lnTo>
                    <a:pt x="2175" y="1"/>
                  </a:lnTo>
                  <a:lnTo>
                    <a:pt x="2135" y="0"/>
                  </a:lnTo>
                  <a:lnTo>
                    <a:pt x="2094" y="0"/>
                  </a:lnTo>
                  <a:lnTo>
                    <a:pt x="2054" y="1"/>
                  </a:lnTo>
                  <a:lnTo>
                    <a:pt x="2077" y="19"/>
                  </a:lnTo>
                  <a:lnTo>
                    <a:pt x="2098" y="34"/>
                  </a:lnTo>
                  <a:lnTo>
                    <a:pt x="2117" y="51"/>
                  </a:lnTo>
                  <a:lnTo>
                    <a:pt x="2135" y="71"/>
                  </a:lnTo>
                  <a:lnTo>
                    <a:pt x="2150" y="88"/>
                  </a:lnTo>
                  <a:lnTo>
                    <a:pt x="2163" y="105"/>
                  </a:lnTo>
                  <a:lnTo>
                    <a:pt x="2175" y="124"/>
                  </a:lnTo>
                  <a:lnTo>
                    <a:pt x="2185" y="142"/>
                  </a:lnTo>
                  <a:lnTo>
                    <a:pt x="2192" y="161"/>
                  </a:lnTo>
                  <a:lnTo>
                    <a:pt x="2200" y="178"/>
                  </a:lnTo>
                  <a:lnTo>
                    <a:pt x="2204" y="197"/>
                  </a:lnTo>
                  <a:lnTo>
                    <a:pt x="2208" y="215"/>
                  </a:lnTo>
                  <a:lnTo>
                    <a:pt x="2210" y="232"/>
                  </a:lnTo>
                  <a:lnTo>
                    <a:pt x="2210" y="249"/>
                  </a:lnTo>
                  <a:lnTo>
                    <a:pt x="2208" y="266"/>
                  </a:lnTo>
                  <a:lnTo>
                    <a:pt x="2206" y="284"/>
                  </a:lnTo>
                  <a:lnTo>
                    <a:pt x="2202" y="299"/>
                  </a:lnTo>
                  <a:lnTo>
                    <a:pt x="2198" y="314"/>
                  </a:lnTo>
                  <a:lnTo>
                    <a:pt x="2190" y="330"/>
                  </a:lnTo>
                  <a:lnTo>
                    <a:pt x="2183" y="343"/>
                  </a:lnTo>
                  <a:lnTo>
                    <a:pt x="2175" y="357"/>
                  </a:lnTo>
                  <a:lnTo>
                    <a:pt x="2165" y="370"/>
                  </a:lnTo>
                  <a:lnTo>
                    <a:pt x="2156" y="382"/>
                  </a:lnTo>
                  <a:lnTo>
                    <a:pt x="2144" y="391"/>
                  </a:lnTo>
                  <a:lnTo>
                    <a:pt x="2131" y="401"/>
                  </a:lnTo>
                  <a:lnTo>
                    <a:pt x="2117" y="410"/>
                  </a:lnTo>
                  <a:lnTo>
                    <a:pt x="2104" y="418"/>
                  </a:lnTo>
                  <a:lnTo>
                    <a:pt x="2089" y="424"/>
                  </a:lnTo>
                  <a:lnTo>
                    <a:pt x="2073" y="428"/>
                  </a:lnTo>
                  <a:lnTo>
                    <a:pt x="2058" y="431"/>
                  </a:lnTo>
                  <a:lnTo>
                    <a:pt x="2041" y="433"/>
                  </a:lnTo>
                  <a:lnTo>
                    <a:pt x="2023" y="435"/>
                  </a:lnTo>
                  <a:lnTo>
                    <a:pt x="1998" y="433"/>
                  </a:lnTo>
                  <a:lnTo>
                    <a:pt x="1975" y="431"/>
                  </a:lnTo>
                  <a:lnTo>
                    <a:pt x="1954" y="428"/>
                  </a:lnTo>
                  <a:lnTo>
                    <a:pt x="1933" y="422"/>
                  </a:lnTo>
                  <a:lnTo>
                    <a:pt x="1912" y="414"/>
                  </a:lnTo>
                  <a:lnTo>
                    <a:pt x="1893" y="407"/>
                  </a:lnTo>
                  <a:lnTo>
                    <a:pt x="1874" y="397"/>
                  </a:lnTo>
                  <a:lnTo>
                    <a:pt x="1854" y="385"/>
                  </a:lnTo>
                  <a:lnTo>
                    <a:pt x="1818" y="362"/>
                  </a:lnTo>
                  <a:lnTo>
                    <a:pt x="1781" y="335"/>
                  </a:lnTo>
                  <a:lnTo>
                    <a:pt x="1747" y="307"/>
                  </a:lnTo>
                  <a:lnTo>
                    <a:pt x="1710" y="278"/>
                  </a:lnTo>
                  <a:lnTo>
                    <a:pt x="1672" y="247"/>
                  </a:lnTo>
                  <a:lnTo>
                    <a:pt x="1632" y="220"/>
                  </a:lnTo>
                  <a:lnTo>
                    <a:pt x="1610" y="207"/>
                  </a:lnTo>
                  <a:lnTo>
                    <a:pt x="1589" y="193"/>
                  </a:lnTo>
                  <a:lnTo>
                    <a:pt x="1566" y="180"/>
                  </a:lnTo>
                  <a:lnTo>
                    <a:pt x="1543" y="168"/>
                  </a:lnTo>
                  <a:lnTo>
                    <a:pt x="1518" y="159"/>
                  </a:lnTo>
                  <a:lnTo>
                    <a:pt x="1491" y="149"/>
                  </a:lnTo>
                  <a:lnTo>
                    <a:pt x="1465" y="142"/>
                  </a:lnTo>
                  <a:lnTo>
                    <a:pt x="1436" y="134"/>
                  </a:lnTo>
                  <a:lnTo>
                    <a:pt x="1405" y="128"/>
                  </a:lnTo>
                  <a:lnTo>
                    <a:pt x="1374" y="124"/>
                  </a:lnTo>
                  <a:lnTo>
                    <a:pt x="1342" y="120"/>
                  </a:lnTo>
                  <a:lnTo>
                    <a:pt x="1305" y="120"/>
                  </a:lnTo>
                  <a:lnTo>
                    <a:pt x="1273" y="120"/>
                  </a:lnTo>
                  <a:lnTo>
                    <a:pt x="1242" y="124"/>
                  </a:lnTo>
                  <a:lnTo>
                    <a:pt x="1213" y="130"/>
                  </a:lnTo>
                  <a:lnTo>
                    <a:pt x="1184" y="138"/>
                  </a:lnTo>
                  <a:lnTo>
                    <a:pt x="1159" y="147"/>
                  </a:lnTo>
                  <a:lnTo>
                    <a:pt x="1134" y="157"/>
                  </a:lnTo>
                  <a:lnTo>
                    <a:pt x="1113" y="168"/>
                  </a:lnTo>
                  <a:lnTo>
                    <a:pt x="1092" y="180"/>
                  </a:lnTo>
                  <a:lnTo>
                    <a:pt x="1113" y="182"/>
                  </a:lnTo>
                  <a:lnTo>
                    <a:pt x="1130" y="186"/>
                  </a:lnTo>
                  <a:lnTo>
                    <a:pt x="1150" y="192"/>
                  </a:lnTo>
                  <a:lnTo>
                    <a:pt x="1167" y="195"/>
                  </a:lnTo>
                  <a:lnTo>
                    <a:pt x="1198" y="209"/>
                  </a:lnTo>
                  <a:lnTo>
                    <a:pt x="1226" y="224"/>
                  </a:lnTo>
                  <a:lnTo>
                    <a:pt x="1251" y="243"/>
                  </a:lnTo>
                  <a:lnTo>
                    <a:pt x="1274" y="264"/>
                  </a:lnTo>
                  <a:lnTo>
                    <a:pt x="1296" y="286"/>
                  </a:lnTo>
                  <a:lnTo>
                    <a:pt x="1315" y="311"/>
                  </a:lnTo>
                  <a:lnTo>
                    <a:pt x="1332" y="337"/>
                  </a:lnTo>
                  <a:lnTo>
                    <a:pt x="1347" y="364"/>
                  </a:lnTo>
                  <a:lnTo>
                    <a:pt x="1363" y="391"/>
                  </a:lnTo>
                  <a:lnTo>
                    <a:pt x="1376" y="422"/>
                  </a:lnTo>
                  <a:lnTo>
                    <a:pt x="1401" y="481"/>
                  </a:lnTo>
                  <a:lnTo>
                    <a:pt x="1426" y="541"/>
                  </a:lnTo>
                  <a:lnTo>
                    <a:pt x="1436" y="564"/>
                  </a:lnTo>
                  <a:lnTo>
                    <a:pt x="1447" y="585"/>
                  </a:lnTo>
                  <a:lnTo>
                    <a:pt x="1461" y="606"/>
                  </a:lnTo>
                  <a:lnTo>
                    <a:pt x="1474" y="625"/>
                  </a:lnTo>
                  <a:lnTo>
                    <a:pt x="1488" y="645"/>
                  </a:lnTo>
                  <a:lnTo>
                    <a:pt x="1503" y="662"/>
                  </a:lnTo>
                  <a:lnTo>
                    <a:pt x="1520" y="677"/>
                  </a:lnTo>
                  <a:lnTo>
                    <a:pt x="1538" y="693"/>
                  </a:lnTo>
                  <a:lnTo>
                    <a:pt x="1555" y="708"/>
                  </a:lnTo>
                  <a:lnTo>
                    <a:pt x="1576" y="721"/>
                  </a:lnTo>
                  <a:lnTo>
                    <a:pt x="1595" y="733"/>
                  </a:lnTo>
                  <a:lnTo>
                    <a:pt x="1616" y="744"/>
                  </a:lnTo>
                  <a:lnTo>
                    <a:pt x="1639" y="754"/>
                  </a:lnTo>
                  <a:lnTo>
                    <a:pt x="1662" y="764"/>
                  </a:lnTo>
                  <a:lnTo>
                    <a:pt x="1687" y="771"/>
                  </a:lnTo>
                  <a:lnTo>
                    <a:pt x="1714" y="779"/>
                  </a:lnTo>
                  <a:lnTo>
                    <a:pt x="1703" y="785"/>
                  </a:lnTo>
                  <a:lnTo>
                    <a:pt x="1687" y="790"/>
                  </a:lnTo>
                  <a:lnTo>
                    <a:pt x="1672" y="796"/>
                  </a:lnTo>
                  <a:lnTo>
                    <a:pt x="1651" y="802"/>
                  </a:lnTo>
                  <a:lnTo>
                    <a:pt x="1630" y="806"/>
                  </a:lnTo>
                  <a:lnTo>
                    <a:pt x="1605" y="810"/>
                  </a:lnTo>
                  <a:lnTo>
                    <a:pt x="1578" y="812"/>
                  </a:lnTo>
                  <a:lnTo>
                    <a:pt x="1551" y="812"/>
                  </a:lnTo>
                  <a:lnTo>
                    <a:pt x="1518" y="812"/>
                  </a:lnTo>
                  <a:lnTo>
                    <a:pt x="1490" y="808"/>
                  </a:lnTo>
                  <a:lnTo>
                    <a:pt x="1461" y="802"/>
                  </a:lnTo>
                  <a:lnTo>
                    <a:pt x="1432" y="796"/>
                  </a:lnTo>
                  <a:lnTo>
                    <a:pt x="1405" y="787"/>
                  </a:lnTo>
                  <a:lnTo>
                    <a:pt x="1378" y="777"/>
                  </a:lnTo>
                  <a:lnTo>
                    <a:pt x="1353" y="765"/>
                  </a:lnTo>
                  <a:lnTo>
                    <a:pt x="1328" y="752"/>
                  </a:lnTo>
                  <a:lnTo>
                    <a:pt x="1303" y="737"/>
                  </a:lnTo>
                  <a:lnTo>
                    <a:pt x="1280" y="721"/>
                  </a:lnTo>
                  <a:lnTo>
                    <a:pt x="1257" y="702"/>
                  </a:lnTo>
                  <a:lnTo>
                    <a:pt x="1234" y="685"/>
                  </a:lnTo>
                  <a:lnTo>
                    <a:pt x="1188" y="643"/>
                  </a:lnTo>
                  <a:lnTo>
                    <a:pt x="1142" y="598"/>
                  </a:lnTo>
                  <a:lnTo>
                    <a:pt x="1102" y="558"/>
                  </a:lnTo>
                  <a:lnTo>
                    <a:pt x="1059" y="518"/>
                  </a:lnTo>
                  <a:lnTo>
                    <a:pt x="1036" y="501"/>
                  </a:lnTo>
                  <a:lnTo>
                    <a:pt x="1013" y="483"/>
                  </a:lnTo>
                  <a:lnTo>
                    <a:pt x="990" y="466"/>
                  </a:lnTo>
                  <a:lnTo>
                    <a:pt x="965" y="451"/>
                  </a:lnTo>
                  <a:lnTo>
                    <a:pt x="938" y="435"/>
                  </a:lnTo>
                  <a:lnTo>
                    <a:pt x="912" y="424"/>
                  </a:lnTo>
                  <a:lnTo>
                    <a:pt x="883" y="412"/>
                  </a:lnTo>
                  <a:lnTo>
                    <a:pt x="854" y="403"/>
                  </a:lnTo>
                  <a:lnTo>
                    <a:pt x="821" y="395"/>
                  </a:lnTo>
                  <a:lnTo>
                    <a:pt x="789" y="389"/>
                  </a:lnTo>
                  <a:lnTo>
                    <a:pt x="754" y="385"/>
                  </a:lnTo>
                  <a:lnTo>
                    <a:pt x="718" y="385"/>
                  </a:lnTo>
                  <a:lnTo>
                    <a:pt x="683" y="385"/>
                  </a:lnTo>
                  <a:lnTo>
                    <a:pt x="649" y="389"/>
                  </a:lnTo>
                  <a:lnTo>
                    <a:pt x="620" y="395"/>
                  </a:lnTo>
                  <a:lnTo>
                    <a:pt x="591" y="403"/>
                  </a:lnTo>
                  <a:lnTo>
                    <a:pt x="568" y="410"/>
                  </a:lnTo>
                  <a:lnTo>
                    <a:pt x="547" y="418"/>
                  </a:lnTo>
                  <a:lnTo>
                    <a:pt x="531" y="426"/>
                  </a:lnTo>
                  <a:lnTo>
                    <a:pt x="520" y="433"/>
                  </a:lnTo>
                  <a:lnTo>
                    <a:pt x="562" y="441"/>
                  </a:lnTo>
                  <a:lnTo>
                    <a:pt x="608" y="455"/>
                  </a:lnTo>
                  <a:lnTo>
                    <a:pt x="631" y="464"/>
                  </a:lnTo>
                  <a:lnTo>
                    <a:pt x="652" y="474"/>
                  </a:lnTo>
                  <a:lnTo>
                    <a:pt x="675" y="483"/>
                  </a:lnTo>
                  <a:lnTo>
                    <a:pt x="695" y="495"/>
                  </a:lnTo>
                  <a:lnTo>
                    <a:pt x="716" y="508"/>
                  </a:lnTo>
                  <a:lnTo>
                    <a:pt x="733" y="522"/>
                  </a:lnTo>
                  <a:lnTo>
                    <a:pt x="748" y="537"/>
                  </a:lnTo>
                  <a:lnTo>
                    <a:pt x="764" y="554"/>
                  </a:lnTo>
                  <a:lnTo>
                    <a:pt x="773" y="572"/>
                  </a:lnTo>
                  <a:lnTo>
                    <a:pt x="783" y="591"/>
                  </a:lnTo>
                  <a:lnTo>
                    <a:pt x="789" y="610"/>
                  </a:lnTo>
                  <a:lnTo>
                    <a:pt x="791" y="631"/>
                  </a:lnTo>
                  <a:lnTo>
                    <a:pt x="789" y="648"/>
                  </a:lnTo>
                  <a:lnTo>
                    <a:pt x="785" y="666"/>
                  </a:lnTo>
                  <a:lnTo>
                    <a:pt x="779" y="679"/>
                  </a:lnTo>
                  <a:lnTo>
                    <a:pt x="771" y="693"/>
                  </a:lnTo>
                  <a:lnTo>
                    <a:pt x="762" y="704"/>
                  </a:lnTo>
                  <a:lnTo>
                    <a:pt x="750" y="714"/>
                  </a:lnTo>
                  <a:lnTo>
                    <a:pt x="739" y="719"/>
                  </a:lnTo>
                  <a:lnTo>
                    <a:pt x="723" y="725"/>
                  </a:lnTo>
                  <a:lnTo>
                    <a:pt x="710" y="727"/>
                  </a:lnTo>
                  <a:lnTo>
                    <a:pt x="693" y="727"/>
                  </a:lnTo>
                  <a:lnTo>
                    <a:pt x="677" y="725"/>
                  </a:lnTo>
                  <a:lnTo>
                    <a:pt x="660" y="721"/>
                  </a:lnTo>
                  <a:lnTo>
                    <a:pt x="643" y="714"/>
                  </a:lnTo>
                  <a:lnTo>
                    <a:pt x="626" y="702"/>
                  </a:lnTo>
                  <a:lnTo>
                    <a:pt x="608" y="689"/>
                  </a:lnTo>
                  <a:lnTo>
                    <a:pt x="591" y="673"/>
                  </a:lnTo>
                  <a:lnTo>
                    <a:pt x="572" y="654"/>
                  </a:lnTo>
                  <a:lnTo>
                    <a:pt x="553" y="635"/>
                  </a:lnTo>
                  <a:lnTo>
                    <a:pt x="531" y="618"/>
                  </a:lnTo>
                  <a:lnTo>
                    <a:pt x="508" y="600"/>
                  </a:lnTo>
                  <a:lnTo>
                    <a:pt x="485" y="583"/>
                  </a:lnTo>
                  <a:lnTo>
                    <a:pt x="462" y="568"/>
                  </a:lnTo>
                  <a:lnTo>
                    <a:pt x="439" y="554"/>
                  </a:lnTo>
                  <a:lnTo>
                    <a:pt x="414" y="541"/>
                  </a:lnTo>
                  <a:lnTo>
                    <a:pt x="387" y="529"/>
                  </a:lnTo>
                  <a:lnTo>
                    <a:pt x="361" y="520"/>
                  </a:lnTo>
                  <a:lnTo>
                    <a:pt x="334" y="510"/>
                  </a:lnTo>
                  <a:lnTo>
                    <a:pt x="307" y="503"/>
                  </a:lnTo>
                  <a:lnTo>
                    <a:pt x="278" y="497"/>
                  </a:lnTo>
                  <a:lnTo>
                    <a:pt x="249" y="491"/>
                  </a:lnTo>
                  <a:lnTo>
                    <a:pt x="220" y="489"/>
                  </a:lnTo>
                  <a:lnTo>
                    <a:pt x="192" y="489"/>
                  </a:lnTo>
                  <a:lnTo>
                    <a:pt x="161" y="489"/>
                  </a:lnTo>
                  <a:lnTo>
                    <a:pt x="132" y="493"/>
                  </a:lnTo>
                  <a:lnTo>
                    <a:pt x="103" y="499"/>
                  </a:lnTo>
                  <a:lnTo>
                    <a:pt x="78" y="504"/>
                  </a:lnTo>
                  <a:lnTo>
                    <a:pt x="53" y="514"/>
                  </a:lnTo>
                  <a:lnTo>
                    <a:pt x="32" y="524"/>
                  </a:lnTo>
                  <a:lnTo>
                    <a:pt x="13" y="535"/>
                  </a:lnTo>
                  <a:lnTo>
                    <a:pt x="0" y="547"/>
                  </a:lnTo>
                  <a:lnTo>
                    <a:pt x="34" y="550"/>
                  </a:lnTo>
                  <a:lnTo>
                    <a:pt x="67" y="558"/>
                  </a:lnTo>
                  <a:lnTo>
                    <a:pt x="98" y="570"/>
                  </a:lnTo>
                  <a:lnTo>
                    <a:pt x="128" y="581"/>
                  </a:lnTo>
                  <a:lnTo>
                    <a:pt x="157" y="597"/>
                  </a:lnTo>
                  <a:lnTo>
                    <a:pt x="184" y="616"/>
                  </a:lnTo>
                  <a:lnTo>
                    <a:pt x="211" y="637"/>
                  </a:lnTo>
                  <a:lnTo>
                    <a:pt x="236" y="660"/>
                  </a:lnTo>
                  <a:lnTo>
                    <a:pt x="261" y="687"/>
                  </a:lnTo>
                  <a:lnTo>
                    <a:pt x="284" y="718"/>
                  </a:lnTo>
                  <a:lnTo>
                    <a:pt x="307" y="750"/>
                  </a:lnTo>
                  <a:lnTo>
                    <a:pt x="330" y="785"/>
                  </a:lnTo>
                  <a:lnTo>
                    <a:pt x="353" y="825"/>
                  </a:lnTo>
                  <a:lnTo>
                    <a:pt x="374" y="867"/>
                  </a:lnTo>
                  <a:lnTo>
                    <a:pt x="397" y="913"/>
                  </a:lnTo>
                  <a:lnTo>
                    <a:pt x="418" y="961"/>
                  </a:lnTo>
                  <a:lnTo>
                    <a:pt x="432" y="990"/>
                  </a:lnTo>
                  <a:lnTo>
                    <a:pt x="445" y="1019"/>
                  </a:lnTo>
                  <a:lnTo>
                    <a:pt x="460" y="1046"/>
                  </a:lnTo>
                  <a:lnTo>
                    <a:pt x="476" y="1073"/>
                  </a:lnTo>
                  <a:lnTo>
                    <a:pt x="493" y="1100"/>
                  </a:lnTo>
                  <a:lnTo>
                    <a:pt x="512" y="1124"/>
                  </a:lnTo>
                  <a:lnTo>
                    <a:pt x="531" y="1148"/>
                  </a:lnTo>
                  <a:lnTo>
                    <a:pt x="554" y="1169"/>
                  </a:lnTo>
                  <a:lnTo>
                    <a:pt x="578" y="1190"/>
                  </a:lnTo>
                  <a:lnTo>
                    <a:pt x="604" y="1207"/>
                  </a:lnTo>
                  <a:lnTo>
                    <a:pt x="633" y="1222"/>
                  </a:lnTo>
                  <a:lnTo>
                    <a:pt x="664" y="1236"/>
                  </a:lnTo>
                  <a:lnTo>
                    <a:pt x="698" y="1247"/>
                  </a:lnTo>
                  <a:lnTo>
                    <a:pt x="735" y="1255"/>
                  </a:lnTo>
                  <a:lnTo>
                    <a:pt x="775" y="1261"/>
                  </a:lnTo>
                  <a:lnTo>
                    <a:pt x="818" y="1263"/>
                  </a:lnTo>
                  <a:lnTo>
                    <a:pt x="860" y="1263"/>
                  </a:lnTo>
                  <a:lnTo>
                    <a:pt x="906" y="1257"/>
                  </a:lnTo>
                  <a:lnTo>
                    <a:pt x="954" y="1253"/>
                  </a:lnTo>
                  <a:lnTo>
                    <a:pt x="1000" y="1249"/>
                  </a:lnTo>
                  <a:lnTo>
                    <a:pt x="1025" y="1249"/>
                  </a:lnTo>
                  <a:lnTo>
                    <a:pt x="1048" y="1251"/>
                  </a:lnTo>
                  <a:lnTo>
                    <a:pt x="1071" y="1253"/>
                  </a:lnTo>
                  <a:lnTo>
                    <a:pt x="1092" y="1257"/>
                  </a:lnTo>
                  <a:lnTo>
                    <a:pt x="1113" y="1265"/>
                  </a:lnTo>
                  <a:lnTo>
                    <a:pt x="1134" y="1274"/>
                  </a:lnTo>
                  <a:lnTo>
                    <a:pt x="1154" y="1286"/>
                  </a:lnTo>
                  <a:lnTo>
                    <a:pt x="1171" y="1299"/>
                  </a:lnTo>
                  <a:lnTo>
                    <a:pt x="1184" y="1316"/>
                  </a:lnTo>
                  <a:lnTo>
                    <a:pt x="1198" y="1332"/>
                  </a:lnTo>
                  <a:lnTo>
                    <a:pt x="1207" y="1349"/>
                  </a:lnTo>
                  <a:lnTo>
                    <a:pt x="1215" y="1366"/>
                  </a:lnTo>
                  <a:lnTo>
                    <a:pt x="1223" y="1384"/>
                  </a:lnTo>
                  <a:lnTo>
                    <a:pt x="1228" y="1401"/>
                  </a:lnTo>
                  <a:lnTo>
                    <a:pt x="1232" y="1418"/>
                  </a:lnTo>
                  <a:lnTo>
                    <a:pt x="1236" y="1435"/>
                  </a:lnTo>
                  <a:lnTo>
                    <a:pt x="1242" y="1472"/>
                  </a:lnTo>
                  <a:lnTo>
                    <a:pt x="1248" y="1508"/>
                  </a:lnTo>
                  <a:lnTo>
                    <a:pt x="1250" y="1526"/>
                  </a:lnTo>
                  <a:lnTo>
                    <a:pt x="1255" y="1543"/>
                  </a:lnTo>
                  <a:lnTo>
                    <a:pt x="1259" y="1560"/>
                  </a:lnTo>
                  <a:lnTo>
                    <a:pt x="1267" y="1578"/>
                  </a:lnTo>
                  <a:lnTo>
                    <a:pt x="1276" y="1597"/>
                  </a:lnTo>
                  <a:lnTo>
                    <a:pt x="1288" y="1616"/>
                  </a:lnTo>
                  <a:lnTo>
                    <a:pt x="1299" y="1633"/>
                  </a:lnTo>
                  <a:lnTo>
                    <a:pt x="1313" y="1649"/>
                  </a:lnTo>
                  <a:lnTo>
                    <a:pt x="1328" y="1664"/>
                  </a:lnTo>
                  <a:lnTo>
                    <a:pt x="1346" y="1677"/>
                  </a:lnTo>
                  <a:lnTo>
                    <a:pt x="1365" y="1691"/>
                  </a:lnTo>
                  <a:lnTo>
                    <a:pt x="1386" y="1702"/>
                  </a:lnTo>
                  <a:lnTo>
                    <a:pt x="1407" y="1712"/>
                  </a:lnTo>
                  <a:lnTo>
                    <a:pt x="1432" y="1721"/>
                  </a:lnTo>
                  <a:lnTo>
                    <a:pt x="1457" y="1729"/>
                  </a:lnTo>
                  <a:lnTo>
                    <a:pt x="1486" y="1737"/>
                  </a:lnTo>
                  <a:lnTo>
                    <a:pt x="1514" y="1743"/>
                  </a:lnTo>
                  <a:lnTo>
                    <a:pt x="1547" y="1746"/>
                  </a:lnTo>
                  <a:lnTo>
                    <a:pt x="1580" y="1750"/>
                  </a:lnTo>
                  <a:lnTo>
                    <a:pt x="1616" y="1754"/>
                  </a:lnTo>
                  <a:lnTo>
                    <a:pt x="1601" y="1766"/>
                  </a:lnTo>
                  <a:lnTo>
                    <a:pt x="1584" y="1777"/>
                  </a:lnTo>
                  <a:lnTo>
                    <a:pt x="1564" y="1787"/>
                  </a:lnTo>
                  <a:lnTo>
                    <a:pt x="1545" y="1794"/>
                  </a:lnTo>
                  <a:lnTo>
                    <a:pt x="1524" y="1802"/>
                  </a:lnTo>
                  <a:lnTo>
                    <a:pt x="1503" y="1808"/>
                  </a:lnTo>
                  <a:lnTo>
                    <a:pt x="1480" y="1814"/>
                  </a:lnTo>
                  <a:lnTo>
                    <a:pt x="1457" y="1817"/>
                  </a:lnTo>
                  <a:lnTo>
                    <a:pt x="1434" y="1821"/>
                  </a:lnTo>
                  <a:lnTo>
                    <a:pt x="1409" y="1823"/>
                  </a:lnTo>
                  <a:lnTo>
                    <a:pt x="1384" y="1823"/>
                  </a:lnTo>
                  <a:lnTo>
                    <a:pt x="1359" y="1823"/>
                  </a:lnTo>
                  <a:lnTo>
                    <a:pt x="1309" y="1821"/>
                  </a:lnTo>
                  <a:lnTo>
                    <a:pt x="1257" y="1816"/>
                  </a:lnTo>
                  <a:lnTo>
                    <a:pt x="1207" y="1806"/>
                  </a:lnTo>
                  <a:lnTo>
                    <a:pt x="1157" y="1793"/>
                  </a:lnTo>
                  <a:lnTo>
                    <a:pt x="1109" y="1777"/>
                  </a:lnTo>
                  <a:lnTo>
                    <a:pt x="1063" y="1760"/>
                  </a:lnTo>
                  <a:lnTo>
                    <a:pt x="1021" y="1739"/>
                  </a:lnTo>
                  <a:lnTo>
                    <a:pt x="983" y="1718"/>
                  </a:lnTo>
                  <a:lnTo>
                    <a:pt x="965" y="1706"/>
                  </a:lnTo>
                  <a:lnTo>
                    <a:pt x="950" y="1693"/>
                  </a:lnTo>
                  <a:lnTo>
                    <a:pt x="935" y="1679"/>
                  </a:lnTo>
                  <a:lnTo>
                    <a:pt x="921" y="1668"/>
                  </a:lnTo>
                  <a:lnTo>
                    <a:pt x="923" y="1700"/>
                  </a:lnTo>
                  <a:lnTo>
                    <a:pt x="927" y="1733"/>
                  </a:lnTo>
                  <a:lnTo>
                    <a:pt x="933" y="1766"/>
                  </a:lnTo>
                  <a:lnTo>
                    <a:pt x="940" y="1798"/>
                  </a:lnTo>
                  <a:lnTo>
                    <a:pt x="948" y="1829"/>
                  </a:lnTo>
                  <a:lnTo>
                    <a:pt x="960" y="1860"/>
                  </a:lnTo>
                  <a:lnTo>
                    <a:pt x="971" y="1890"/>
                  </a:lnTo>
                  <a:lnTo>
                    <a:pt x="985" y="1919"/>
                  </a:lnTo>
                  <a:lnTo>
                    <a:pt x="998" y="1948"/>
                  </a:lnTo>
                  <a:lnTo>
                    <a:pt x="1015" y="1975"/>
                  </a:lnTo>
                  <a:lnTo>
                    <a:pt x="1033" y="2002"/>
                  </a:lnTo>
                  <a:lnTo>
                    <a:pt x="1052" y="2027"/>
                  </a:lnTo>
                  <a:lnTo>
                    <a:pt x="1073" y="2052"/>
                  </a:lnTo>
                  <a:lnTo>
                    <a:pt x="1096" y="2075"/>
                  </a:lnTo>
                  <a:lnTo>
                    <a:pt x="1121" y="2096"/>
                  </a:lnTo>
                  <a:lnTo>
                    <a:pt x="1146" y="2117"/>
                  </a:lnTo>
                  <a:lnTo>
                    <a:pt x="1173" y="2136"/>
                  </a:lnTo>
                  <a:lnTo>
                    <a:pt x="1202" y="2153"/>
                  </a:lnTo>
                  <a:lnTo>
                    <a:pt x="1232" y="2169"/>
                  </a:lnTo>
                  <a:lnTo>
                    <a:pt x="1265" y="2182"/>
                  </a:lnTo>
                  <a:lnTo>
                    <a:pt x="1298" y="2196"/>
                  </a:lnTo>
                  <a:lnTo>
                    <a:pt x="1334" y="2205"/>
                  </a:lnTo>
                  <a:lnTo>
                    <a:pt x="1370" y="2215"/>
                  </a:lnTo>
                  <a:lnTo>
                    <a:pt x="1409" y="2221"/>
                  </a:lnTo>
                  <a:lnTo>
                    <a:pt x="1447" y="2224"/>
                  </a:lnTo>
                  <a:lnTo>
                    <a:pt x="1490" y="2226"/>
                  </a:lnTo>
                  <a:lnTo>
                    <a:pt x="1534" y="2226"/>
                  </a:lnTo>
                  <a:lnTo>
                    <a:pt x="1578" y="2224"/>
                  </a:lnTo>
                  <a:lnTo>
                    <a:pt x="1624" y="2219"/>
                  </a:lnTo>
                  <a:lnTo>
                    <a:pt x="1672" y="2213"/>
                  </a:lnTo>
                  <a:lnTo>
                    <a:pt x="1722" y="2201"/>
                  </a:lnTo>
                  <a:lnTo>
                    <a:pt x="1772" y="2190"/>
                  </a:lnTo>
                  <a:lnTo>
                    <a:pt x="1808" y="2182"/>
                  </a:lnTo>
                  <a:lnTo>
                    <a:pt x="1839" y="2178"/>
                  </a:lnTo>
                  <a:lnTo>
                    <a:pt x="1854" y="2178"/>
                  </a:lnTo>
                  <a:lnTo>
                    <a:pt x="1870" y="2180"/>
                  </a:lnTo>
                  <a:lnTo>
                    <a:pt x="1883" y="2182"/>
                  </a:lnTo>
                  <a:lnTo>
                    <a:pt x="1897" y="2186"/>
                  </a:lnTo>
                  <a:lnTo>
                    <a:pt x="1908" y="2192"/>
                  </a:lnTo>
                  <a:lnTo>
                    <a:pt x="1920" y="2199"/>
                  </a:lnTo>
                  <a:lnTo>
                    <a:pt x="1931" y="2207"/>
                  </a:lnTo>
                  <a:lnTo>
                    <a:pt x="1941" y="2217"/>
                  </a:lnTo>
                  <a:lnTo>
                    <a:pt x="1950" y="2228"/>
                  </a:lnTo>
                  <a:lnTo>
                    <a:pt x="1960" y="2244"/>
                  </a:lnTo>
                  <a:lnTo>
                    <a:pt x="1968" y="2259"/>
                  </a:lnTo>
                  <a:lnTo>
                    <a:pt x="1975" y="2276"/>
                  </a:lnTo>
                  <a:lnTo>
                    <a:pt x="1985" y="2299"/>
                  </a:lnTo>
                  <a:lnTo>
                    <a:pt x="1996" y="2320"/>
                  </a:lnTo>
                  <a:lnTo>
                    <a:pt x="2010" y="2340"/>
                  </a:lnTo>
                  <a:lnTo>
                    <a:pt x="2025" y="2357"/>
                  </a:lnTo>
                  <a:lnTo>
                    <a:pt x="2041" y="2370"/>
                  </a:lnTo>
                  <a:lnTo>
                    <a:pt x="2058" y="2384"/>
                  </a:lnTo>
                  <a:lnTo>
                    <a:pt x="2075" y="2393"/>
                  </a:lnTo>
                  <a:lnTo>
                    <a:pt x="2094" y="2403"/>
                  </a:lnTo>
                  <a:lnTo>
                    <a:pt x="2114" y="2409"/>
                  </a:lnTo>
                  <a:lnTo>
                    <a:pt x="2133" y="2414"/>
                  </a:lnTo>
                  <a:lnTo>
                    <a:pt x="2154" y="2418"/>
                  </a:lnTo>
                  <a:lnTo>
                    <a:pt x="2175" y="2420"/>
                  </a:lnTo>
                  <a:lnTo>
                    <a:pt x="2196" y="2420"/>
                  </a:lnTo>
                  <a:lnTo>
                    <a:pt x="2217" y="2420"/>
                  </a:lnTo>
                  <a:lnTo>
                    <a:pt x="2238" y="2420"/>
                  </a:lnTo>
                  <a:lnTo>
                    <a:pt x="2259" y="2418"/>
                  </a:lnTo>
                  <a:lnTo>
                    <a:pt x="2307" y="2413"/>
                  </a:lnTo>
                  <a:lnTo>
                    <a:pt x="2354" y="2409"/>
                  </a:lnTo>
                  <a:lnTo>
                    <a:pt x="2396" y="2409"/>
                  </a:lnTo>
                  <a:lnTo>
                    <a:pt x="2438" y="2411"/>
                  </a:lnTo>
                  <a:lnTo>
                    <a:pt x="2476" y="2413"/>
                  </a:lnTo>
                  <a:lnTo>
                    <a:pt x="2515" y="2418"/>
                  </a:lnTo>
                  <a:lnTo>
                    <a:pt x="2549" y="2428"/>
                  </a:lnTo>
                  <a:lnTo>
                    <a:pt x="2584" y="2438"/>
                  </a:lnTo>
                  <a:lnTo>
                    <a:pt x="2618" y="2451"/>
                  </a:lnTo>
                  <a:lnTo>
                    <a:pt x="2649" y="2466"/>
                  </a:lnTo>
                  <a:lnTo>
                    <a:pt x="2680" y="2485"/>
                  </a:lnTo>
                  <a:lnTo>
                    <a:pt x="2711" y="2505"/>
                  </a:lnTo>
                  <a:lnTo>
                    <a:pt x="2739" y="2530"/>
                  </a:lnTo>
                  <a:lnTo>
                    <a:pt x="2768" y="2555"/>
                  </a:lnTo>
                  <a:lnTo>
                    <a:pt x="2797" y="2585"/>
                  </a:lnTo>
                  <a:lnTo>
                    <a:pt x="2826" y="2616"/>
                  </a:lnTo>
                  <a:lnTo>
                    <a:pt x="2828" y="2589"/>
                  </a:lnTo>
                  <a:lnTo>
                    <a:pt x="2830" y="2562"/>
                  </a:lnTo>
                  <a:lnTo>
                    <a:pt x="2828" y="2537"/>
                  </a:lnTo>
                  <a:lnTo>
                    <a:pt x="2828" y="2510"/>
                  </a:lnTo>
                  <a:lnTo>
                    <a:pt x="2824" y="2487"/>
                  </a:lnTo>
                  <a:lnTo>
                    <a:pt x="2820" y="2462"/>
                  </a:lnTo>
                  <a:lnTo>
                    <a:pt x="2816" y="2439"/>
                  </a:lnTo>
                  <a:lnTo>
                    <a:pt x="2809" y="2416"/>
                  </a:lnTo>
                  <a:lnTo>
                    <a:pt x="2803" y="2395"/>
                  </a:lnTo>
                  <a:lnTo>
                    <a:pt x="2795" y="2374"/>
                  </a:lnTo>
                  <a:lnTo>
                    <a:pt x="2786" y="2353"/>
                  </a:lnTo>
                  <a:lnTo>
                    <a:pt x="2776" y="2334"/>
                  </a:lnTo>
                  <a:lnTo>
                    <a:pt x="2755" y="2295"/>
                  </a:lnTo>
                  <a:lnTo>
                    <a:pt x="2732" y="2261"/>
                  </a:lnTo>
                  <a:lnTo>
                    <a:pt x="2707" y="2226"/>
                  </a:lnTo>
                  <a:lnTo>
                    <a:pt x="2680" y="2198"/>
                  </a:lnTo>
                  <a:lnTo>
                    <a:pt x="2651" y="2169"/>
                  </a:lnTo>
                  <a:lnTo>
                    <a:pt x="2622" y="2144"/>
                  </a:lnTo>
                  <a:lnTo>
                    <a:pt x="2594" y="2119"/>
                  </a:lnTo>
                  <a:lnTo>
                    <a:pt x="2567" y="2098"/>
                  </a:lnTo>
                  <a:lnTo>
                    <a:pt x="2540" y="2080"/>
                  </a:lnTo>
                  <a:lnTo>
                    <a:pt x="2513" y="2063"/>
                  </a:lnTo>
                  <a:lnTo>
                    <a:pt x="2490" y="2048"/>
                  </a:lnTo>
                  <a:lnTo>
                    <a:pt x="2471" y="2032"/>
                  </a:lnTo>
                  <a:lnTo>
                    <a:pt x="2453" y="2019"/>
                  </a:lnTo>
                  <a:lnTo>
                    <a:pt x="2438" y="2004"/>
                  </a:lnTo>
                  <a:lnTo>
                    <a:pt x="2425" y="1988"/>
                  </a:lnTo>
                  <a:lnTo>
                    <a:pt x="2413" y="1973"/>
                  </a:lnTo>
                  <a:lnTo>
                    <a:pt x="2403" y="1960"/>
                  </a:lnTo>
                  <a:lnTo>
                    <a:pt x="2396" y="1944"/>
                  </a:lnTo>
                  <a:lnTo>
                    <a:pt x="2390" y="1931"/>
                  </a:lnTo>
                  <a:lnTo>
                    <a:pt x="2384" y="1915"/>
                  </a:lnTo>
                  <a:lnTo>
                    <a:pt x="2380" y="1902"/>
                  </a:lnTo>
                  <a:lnTo>
                    <a:pt x="2377" y="1888"/>
                  </a:lnTo>
                  <a:lnTo>
                    <a:pt x="2375" y="1862"/>
                  </a:lnTo>
                  <a:lnTo>
                    <a:pt x="2373" y="1837"/>
                  </a:lnTo>
                  <a:lnTo>
                    <a:pt x="2390" y="1856"/>
                  </a:lnTo>
                  <a:lnTo>
                    <a:pt x="2407" y="1873"/>
                  </a:lnTo>
                  <a:lnTo>
                    <a:pt x="2426" y="1890"/>
                  </a:lnTo>
                  <a:lnTo>
                    <a:pt x="2446" y="1906"/>
                  </a:lnTo>
                  <a:lnTo>
                    <a:pt x="2467" y="1919"/>
                  </a:lnTo>
                  <a:lnTo>
                    <a:pt x="2486" y="1931"/>
                  </a:lnTo>
                  <a:lnTo>
                    <a:pt x="2507" y="1942"/>
                  </a:lnTo>
                  <a:lnTo>
                    <a:pt x="2528" y="1954"/>
                  </a:lnTo>
                  <a:lnTo>
                    <a:pt x="2549" y="1963"/>
                  </a:lnTo>
                  <a:lnTo>
                    <a:pt x="2572" y="1971"/>
                  </a:lnTo>
                  <a:lnTo>
                    <a:pt x="2594" y="1979"/>
                  </a:lnTo>
                  <a:lnTo>
                    <a:pt x="2617" y="1986"/>
                  </a:lnTo>
                  <a:lnTo>
                    <a:pt x="2663" y="1996"/>
                  </a:lnTo>
                  <a:lnTo>
                    <a:pt x="2709" y="2004"/>
                  </a:lnTo>
                  <a:lnTo>
                    <a:pt x="2747" y="2009"/>
                  </a:lnTo>
                  <a:lnTo>
                    <a:pt x="2786" y="2017"/>
                  </a:lnTo>
                  <a:lnTo>
                    <a:pt x="2822" y="2025"/>
                  </a:lnTo>
                  <a:lnTo>
                    <a:pt x="2858" y="2032"/>
                  </a:lnTo>
                  <a:lnTo>
                    <a:pt x="2891" y="2042"/>
                  </a:lnTo>
                  <a:lnTo>
                    <a:pt x="2924" y="2052"/>
                  </a:lnTo>
                  <a:lnTo>
                    <a:pt x="2954" y="2063"/>
                  </a:lnTo>
                  <a:lnTo>
                    <a:pt x="2983" y="2075"/>
                  </a:lnTo>
                  <a:lnTo>
                    <a:pt x="3012" y="2088"/>
                  </a:lnTo>
                  <a:lnTo>
                    <a:pt x="3037" y="2102"/>
                  </a:lnTo>
                  <a:lnTo>
                    <a:pt x="3062" y="2117"/>
                  </a:lnTo>
                  <a:lnTo>
                    <a:pt x="3085" y="2134"/>
                  </a:lnTo>
                  <a:lnTo>
                    <a:pt x="3106" y="2151"/>
                  </a:lnTo>
                  <a:lnTo>
                    <a:pt x="3125" y="2169"/>
                  </a:lnTo>
                  <a:lnTo>
                    <a:pt x="3143" y="2188"/>
                  </a:lnTo>
                  <a:lnTo>
                    <a:pt x="3160" y="2209"/>
                  </a:lnTo>
                  <a:lnTo>
                    <a:pt x="3160" y="2180"/>
                  </a:lnTo>
                  <a:lnTo>
                    <a:pt x="3160" y="2151"/>
                  </a:lnTo>
                  <a:lnTo>
                    <a:pt x="3156" y="2125"/>
                  </a:lnTo>
                  <a:lnTo>
                    <a:pt x="3152" y="2100"/>
                  </a:lnTo>
                  <a:lnTo>
                    <a:pt x="3146" y="2075"/>
                  </a:lnTo>
                  <a:lnTo>
                    <a:pt x="3139" y="2052"/>
                  </a:lnTo>
                  <a:lnTo>
                    <a:pt x="3129" y="2029"/>
                  </a:lnTo>
                  <a:lnTo>
                    <a:pt x="3120" y="2008"/>
                  </a:lnTo>
                  <a:lnTo>
                    <a:pt x="3106" y="1988"/>
                  </a:lnTo>
                  <a:lnTo>
                    <a:pt x="3095" y="1969"/>
                  </a:lnTo>
                  <a:lnTo>
                    <a:pt x="3081" y="1950"/>
                  </a:lnTo>
                  <a:lnTo>
                    <a:pt x="3066" y="1933"/>
                  </a:lnTo>
                  <a:lnTo>
                    <a:pt x="3035" y="1900"/>
                  </a:lnTo>
                  <a:lnTo>
                    <a:pt x="3004" y="1871"/>
                  </a:lnTo>
                  <a:lnTo>
                    <a:pt x="2937" y="1817"/>
                  </a:lnTo>
                  <a:lnTo>
                    <a:pt x="2876" y="1769"/>
                  </a:lnTo>
                  <a:lnTo>
                    <a:pt x="2849" y="1746"/>
                  </a:lnTo>
                  <a:lnTo>
                    <a:pt x="2828" y="1721"/>
                  </a:lnTo>
                  <a:lnTo>
                    <a:pt x="2818" y="1710"/>
                  </a:lnTo>
                  <a:lnTo>
                    <a:pt x="2810" y="1698"/>
                  </a:lnTo>
                  <a:lnTo>
                    <a:pt x="2803" y="1685"/>
                  </a:lnTo>
                  <a:lnTo>
                    <a:pt x="2799" y="1673"/>
                  </a:lnTo>
                  <a:lnTo>
                    <a:pt x="2837" y="1698"/>
                  </a:lnTo>
                  <a:lnTo>
                    <a:pt x="2876" y="1718"/>
                  </a:lnTo>
                  <a:lnTo>
                    <a:pt x="2910" y="1735"/>
                  </a:lnTo>
                  <a:lnTo>
                    <a:pt x="2947" y="1746"/>
                  </a:lnTo>
                  <a:lnTo>
                    <a:pt x="2983" y="1756"/>
                  </a:lnTo>
                  <a:lnTo>
                    <a:pt x="3020" y="1760"/>
                  </a:lnTo>
                  <a:lnTo>
                    <a:pt x="3058" y="1762"/>
                  </a:lnTo>
                  <a:lnTo>
                    <a:pt x="3098" y="1760"/>
                  </a:lnTo>
                  <a:lnTo>
                    <a:pt x="3125" y="1758"/>
                  </a:lnTo>
                  <a:lnTo>
                    <a:pt x="3156" y="1752"/>
                  </a:lnTo>
                  <a:lnTo>
                    <a:pt x="3185" y="1746"/>
                  </a:lnTo>
                  <a:lnTo>
                    <a:pt x="3216" y="1739"/>
                  </a:lnTo>
                  <a:lnTo>
                    <a:pt x="3244" y="1733"/>
                  </a:lnTo>
                  <a:lnTo>
                    <a:pt x="3275" y="1727"/>
                  </a:lnTo>
                  <a:lnTo>
                    <a:pt x="3306" y="1723"/>
                  </a:lnTo>
                  <a:lnTo>
                    <a:pt x="3337" y="1721"/>
                  </a:lnTo>
                  <a:lnTo>
                    <a:pt x="3367" y="1721"/>
                  </a:lnTo>
                  <a:lnTo>
                    <a:pt x="3396" y="1725"/>
                  </a:lnTo>
                  <a:lnTo>
                    <a:pt x="3411" y="1729"/>
                  </a:lnTo>
                  <a:lnTo>
                    <a:pt x="3427" y="1735"/>
                  </a:lnTo>
                  <a:lnTo>
                    <a:pt x="3440" y="1741"/>
                  </a:lnTo>
                  <a:lnTo>
                    <a:pt x="3456" y="1746"/>
                  </a:lnTo>
                  <a:lnTo>
                    <a:pt x="3469" y="1756"/>
                  </a:lnTo>
                  <a:lnTo>
                    <a:pt x="3484" y="1766"/>
                  </a:lnTo>
                  <a:lnTo>
                    <a:pt x="3498" y="1777"/>
                  </a:lnTo>
                  <a:lnTo>
                    <a:pt x="3511" y="1791"/>
                  </a:lnTo>
                  <a:lnTo>
                    <a:pt x="3525" y="1806"/>
                  </a:lnTo>
                  <a:lnTo>
                    <a:pt x="3538" y="1823"/>
                  </a:lnTo>
                  <a:lnTo>
                    <a:pt x="3552" y="1840"/>
                  </a:lnTo>
                  <a:lnTo>
                    <a:pt x="3563" y="1862"/>
                  </a:lnTo>
                  <a:lnTo>
                    <a:pt x="3596" y="1842"/>
                  </a:lnTo>
                  <a:lnTo>
                    <a:pt x="3630" y="1827"/>
                  </a:lnTo>
                  <a:lnTo>
                    <a:pt x="3665" y="1814"/>
                  </a:lnTo>
                  <a:lnTo>
                    <a:pt x="3699" y="1804"/>
                  </a:lnTo>
                  <a:lnTo>
                    <a:pt x="3736" y="1798"/>
                  </a:lnTo>
                  <a:lnTo>
                    <a:pt x="3772" y="1794"/>
                  </a:lnTo>
                  <a:lnTo>
                    <a:pt x="3809" y="1794"/>
                  </a:lnTo>
                  <a:lnTo>
                    <a:pt x="3843" y="1796"/>
                  </a:lnTo>
                  <a:lnTo>
                    <a:pt x="3880" y="1800"/>
                  </a:lnTo>
                  <a:lnTo>
                    <a:pt x="3916" y="1808"/>
                  </a:lnTo>
                  <a:lnTo>
                    <a:pt x="3951" y="1816"/>
                  </a:lnTo>
                  <a:lnTo>
                    <a:pt x="3986" y="1827"/>
                  </a:lnTo>
                  <a:lnTo>
                    <a:pt x="4018" y="1839"/>
                  </a:lnTo>
                  <a:lnTo>
                    <a:pt x="4051" y="1854"/>
                  </a:lnTo>
                  <a:lnTo>
                    <a:pt x="4080" y="1869"/>
                  </a:lnTo>
                  <a:lnTo>
                    <a:pt x="4110" y="1887"/>
                  </a:lnTo>
                  <a:close/>
                  <a:moveTo>
                    <a:pt x="2246" y="1449"/>
                  </a:moveTo>
                  <a:lnTo>
                    <a:pt x="1862" y="1449"/>
                  </a:lnTo>
                  <a:lnTo>
                    <a:pt x="1862" y="1063"/>
                  </a:lnTo>
                  <a:lnTo>
                    <a:pt x="2246" y="1063"/>
                  </a:lnTo>
                  <a:lnTo>
                    <a:pt x="2246" y="14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TextBox 1"/>
          <p:cNvSpPr txBox="1"/>
          <p:nvPr/>
        </p:nvSpPr>
        <p:spPr bwMode="auto">
          <a:xfrm>
            <a:off x="395536" y="1876824"/>
            <a:ext cx="2448272" cy="295465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i-FI" b="1" dirty="0" err="1" smtClean="0"/>
              <a:t>Nodes</a:t>
            </a:r>
            <a:r>
              <a:rPr lang="fi-FI" dirty="0" smtClean="0"/>
              <a:t> = </a:t>
            </a:r>
            <a:r>
              <a:rPr lang="fi-FI" dirty="0" err="1" smtClean="0"/>
              <a:t>dots</a:t>
            </a:r>
            <a:endParaRPr lang="fi-FI" dirty="0" smtClean="0"/>
          </a:p>
          <a:p>
            <a:endParaRPr lang="fi-FI" dirty="0" smtClean="0"/>
          </a:p>
          <a:p>
            <a:r>
              <a:rPr lang="fi-FI" b="1" dirty="0" err="1" smtClean="0"/>
              <a:t>Edges</a:t>
            </a:r>
            <a:r>
              <a:rPr lang="fi-FI" dirty="0" smtClean="0"/>
              <a:t> = </a:t>
            </a:r>
            <a:r>
              <a:rPr lang="fi-FI" dirty="0" err="1" smtClean="0"/>
              <a:t>connecting</a:t>
            </a:r>
            <a:r>
              <a:rPr lang="fi-FI" dirty="0" smtClean="0"/>
              <a:t> </a:t>
            </a:r>
            <a:r>
              <a:rPr lang="fi-FI" dirty="0" err="1" smtClean="0"/>
              <a:t>lines</a:t>
            </a:r>
            <a:endParaRPr lang="fi-FI" dirty="0" smtClean="0"/>
          </a:p>
          <a:p>
            <a:endParaRPr lang="fi-FI" dirty="0" smtClean="0"/>
          </a:p>
          <a:p>
            <a:r>
              <a:rPr lang="fi-FI" b="1" dirty="0" err="1" smtClean="0"/>
              <a:t>Communities</a:t>
            </a:r>
            <a:r>
              <a:rPr lang="fi-FI" dirty="0" smtClean="0"/>
              <a:t> = </a:t>
            </a:r>
            <a:r>
              <a:rPr lang="fi-FI" dirty="0" err="1" smtClean="0"/>
              <a:t>closely</a:t>
            </a:r>
            <a:r>
              <a:rPr lang="fi-FI" dirty="0" smtClean="0"/>
              <a:t> </a:t>
            </a:r>
            <a:r>
              <a:rPr lang="fi-FI" dirty="0" err="1" smtClean="0"/>
              <a:t>connected</a:t>
            </a:r>
            <a:r>
              <a:rPr lang="fi-FI" dirty="0" smtClean="0"/>
              <a:t> </a:t>
            </a:r>
            <a:r>
              <a:rPr lang="fi-FI" dirty="0" err="1" smtClean="0"/>
              <a:t>sub-groups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38489099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>
          <a:xfrm rot="16200000">
            <a:off x="-2246424" y="3443176"/>
            <a:ext cx="4746848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7" name="Picture 6">
            <a:hlinkClick r:id="rId2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3728" y="260648"/>
            <a:ext cx="5671577" cy="590465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4001" y="5321973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smtClean="0"/>
              <a:t>Image </a:t>
            </a:r>
            <a:r>
              <a:rPr lang="fi-FI" sz="1200" dirty="0" err="1" smtClean="0"/>
              <a:t>courtesy</a:t>
            </a:r>
            <a:r>
              <a:rPr lang="fi-FI" sz="1200" dirty="0" smtClean="0"/>
              <a:t> of: </a:t>
            </a:r>
            <a:r>
              <a:rPr lang="fi-FI" sz="1200" dirty="0" smtClean="0">
                <a:hlinkClick r:id="rId2"/>
              </a:rPr>
              <a:t>https</a:t>
            </a:r>
            <a:r>
              <a:rPr lang="fi-FI" sz="1200" dirty="0">
                <a:hlinkClick r:id="rId2"/>
              </a:rPr>
              <a:t>://medialab.github.io/graph-recipes/#!/</a:t>
            </a:r>
            <a:r>
              <a:rPr lang="fi-FI" sz="1200" dirty="0" smtClean="0">
                <a:hlinkClick r:id="rId2"/>
              </a:rPr>
              <a:t>upload</a:t>
            </a:r>
            <a:r>
              <a:rPr lang="fi-FI" sz="1200" dirty="0" smtClean="0"/>
              <a:t> </a:t>
            </a:r>
            <a:endParaRPr lang="fi-FI" sz="1200" dirty="0"/>
          </a:p>
        </p:txBody>
      </p:sp>
    </p:spTree>
    <p:extLst>
      <p:ext uri="{BB962C8B-B14F-4D97-AF65-F5344CB8AC3E}">
        <p14:creationId xmlns:p14="http://schemas.microsoft.com/office/powerpoint/2010/main" val="39461331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>
          <a:xfrm rot="16200000">
            <a:off x="-2102408" y="3587192"/>
            <a:ext cx="4458816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60648"/>
            <a:ext cx="5877272" cy="58772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4001" y="5321973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smtClean="0"/>
              <a:t>Image </a:t>
            </a:r>
            <a:r>
              <a:rPr lang="fi-FI" sz="1200" dirty="0" err="1" smtClean="0"/>
              <a:t>courtesy</a:t>
            </a:r>
            <a:r>
              <a:rPr lang="fi-FI" sz="1200" dirty="0" smtClean="0"/>
              <a:t> of: </a:t>
            </a:r>
            <a:r>
              <a:rPr lang="fi-FI" sz="1200" dirty="0" smtClean="0">
                <a:hlinkClick r:id="rId3"/>
              </a:rPr>
              <a:t>https</a:t>
            </a:r>
            <a:r>
              <a:rPr lang="fi-FI" sz="1200" dirty="0">
                <a:hlinkClick r:id="rId3"/>
              </a:rPr>
              <a:t>://medialab.github.io/graph-recipes/#!/</a:t>
            </a:r>
            <a:r>
              <a:rPr lang="fi-FI" sz="1200" dirty="0" smtClean="0">
                <a:hlinkClick r:id="rId3"/>
              </a:rPr>
              <a:t>upload</a:t>
            </a:r>
            <a:r>
              <a:rPr lang="fi-FI" sz="1200" dirty="0" smtClean="0"/>
              <a:t> </a:t>
            </a:r>
            <a:endParaRPr lang="fi-FI" sz="1200" dirty="0"/>
          </a:p>
        </p:txBody>
      </p:sp>
    </p:spTree>
    <p:extLst>
      <p:ext uri="{BB962C8B-B14F-4D97-AF65-F5344CB8AC3E}">
        <p14:creationId xmlns:p14="http://schemas.microsoft.com/office/powerpoint/2010/main" val="381509499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>
          <a:xfrm rot="16200000">
            <a:off x="-2102408" y="3587192"/>
            <a:ext cx="4458816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60648"/>
            <a:ext cx="5877272" cy="58772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4001" y="5321973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smtClean="0"/>
              <a:t>Image </a:t>
            </a:r>
            <a:r>
              <a:rPr lang="fi-FI" sz="1200" dirty="0" err="1" smtClean="0"/>
              <a:t>courtesy</a:t>
            </a:r>
            <a:r>
              <a:rPr lang="fi-FI" sz="1200" dirty="0" smtClean="0"/>
              <a:t> of: </a:t>
            </a:r>
            <a:r>
              <a:rPr lang="fi-FI" sz="1200" dirty="0" smtClean="0">
                <a:hlinkClick r:id="rId3"/>
              </a:rPr>
              <a:t>https</a:t>
            </a:r>
            <a:r>
              <a:rPr lang="fi-FI" sz="1200" dirty="0">
                <a:hlinkClick r:id="rId3"/>
              </a:rPr>
              <a:t>://medialab.github.io/graph-recipes/#!/</a:t>
            </a:r>
            <a:r>
              <a:rPr lang="fi-FI" sz="1200" dirty="0" smtClean="0">
                <a:hlinkClick r:id="rId3"/>
              </a:rPr>
              <a:t>upload</a:t>
            </a:r>
            <a:r>
              <a:rPr lang="fi-FI" sz="1200" dirty="0" smtClean="0"/>
              <a:t> </a:t>
            </a:r>
            <a:endParaRPr lang="fi-FI" sz="1200" dirty="0"/>
          </a:p>
        </p:txBody>
      </p:sp>
      <p:sp>
        <p:nvSpPr>
          <p:cNvPr id="5" name="Oval 4"/>
          <p:cNvSpPr/>
          <p:nvPr/>
        </p:nvSpPr>
        <p:spPr>
          <a:xfrm>
            <a:off x="4702324" y="2780928"/>
            <a:ext cx="720080" cy="720080"/>
          </a:xfrm>
          <a:prstGeom prst="ellipse">
            <a:avLst/>
          </a:prstGeom>
          <a:noFill/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extBox 5"/>
          <p:cNvSpPr txBox="1"/>
          <p:nvPr/>
        </p:nvSpPr>
        <p:spPr bwMode="auto">
          <a:xfrm>
            <a:off x="360579" y="2423790"/>
            <a:ext cx="1607982" cy="2154436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i-FI" sz="2000" dirty="0" err="1" smtClean="0"/>
              <a:t>Highest</a:t>
            </a:r>
            <a:r>
              <a:rPr lang="fi-FI" sz="2000" dirty="0"/>
              <a:t> </a:t>
            </a:r>
            <a:r>
              <a:rPr lang="fi-FI" sz="2000" dirty="0" err="1" smtClean="0"/>
              <a:t>concentration</a:t>
            </a:r>
            <a:r>
              <a:rPr lang="fi-FI" sz="2000" dirty="0" smtClean="0"/>
              <a:t> of </a:t>
            </a:r>
            <a:r>
              <a:rPr lang="fi-FI" sz="2000" dirty="0" err="1" smtClean="0"/>
              <a:t>nodes</a:t>
            </a:r>
            <a:r>
              <a:rPr lang="fi-FI" sz="2000" dirty="0" smtClean="0"/>
              <a:t> = </a:t>
            </a:r>
            <a:r>
              <a:rPr lang="fi-FI" sz="2000" dirty="0" err="1" smtClean="0"/>
              <a:t>religious</a:t>
            </a:r>
            <a:r>
              <a:rPr lang="fi-FI" sz="2000" dirty="0" smtClean="0"/>
              <a:t>, </a:t>
            </a:r>
            <a:r>
              <a:rPr lang="fi-FI" sz="2000" dirty="0" err="1" smtClean="0"/>
              <a:t>epithets</a:t>
            </a:r>
            <a:r>
              <a:rPr lang="fi-FI" sz="2000" dirty="0" smtClean="0"/>
              <a:t>, </a:t>
            </a:r>
            <a:r>
              <a:rPr lang="fi-FI" sz="2000" dirty="0" err="1" smtClean="0"/>
              <a:t>words</a:t>
            </a:r>
            <a:r>
              <a:rPr lang="fi-FI" sz="2000" dirty="0" smtClean="0"/>
              <a:t> </a:t>
            </a:r>
            <a:r>
              <a:rPr lang="fi-FI" sz="2000" dirty="0" err="1" smtClean="0"/>
              <a:t>about</a:t>
            </a:r>
            <a:r>
              <a:rPr lang="fi-FI" sz="2000" dirty="0" smtClean="0"/>
              <a:t> </a:t>
            </a:r>
            <a:r>
              <a:rPr lang="fi-FI" sz="2000" dirty="0" err="1" smtClean="0"/>
              <a:t>age</a:t>
            </a:r>
            <a:endParaRPr lang="fi-FI" sz="2000" dirty="0" smtClean="0"/>
          </a:p>
        </p:txBody>
      </p:sp>
    </p:spTree>
    <p:extLst>
      <p:ext uri="{BB962C8B-B14F-4D97-AF65-F5344CB8AC3E}">
        <p14:creationId xmlns:p14="http://schemas.microsoft.com/office/powerpoint/2010/main" val="5349409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>
          <a:xfrm rot="16200000">
            <a:off x="-2102408" y="3587192"/>
            <a:ext cx="4458816" cy="25400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8.10.2020 Ancient and </a:t>
            </a:r>
            <a:r>
              <a:rPr lang="fi-FI" dirty="0" err="1" smtClean="0"/>
              <a:t>Medieval</a:t>
            </a:r>
            <a:r>
              <a:rPr lang="fi-FI" dirty="0" smtClean="0"/>
              <a:t> </a:t>
            </a:r>
            <a:r>
              <a:rPr lang="fi-FI" dirty="0" err="1" smtClean="0"/>
              <a:t>Middle</a:t>
            </a:r>
            <a:r>
              <a:rPr lang="fi-FI" dirty="0" smtClean="0"/>
              <a:t> East </a:t>
            </a:r>
            <a:r>
              <a:rPr lang="fi-FI" dirty="0" err="1" smtClean="0"/>
              <a:t>seminar</a:t>
            </a:r>
            <a:r>
              <a:rPr lang="fi-FI" dirty="0" smtClean="0"/>
              <a:t>, </a:t>
            </a:r>
            <a:r>
              <a:rPr lang="fi-FI" dirty="0" err="1" smtClean="0"/>
              <a:t>University</a:t>
            </a:r>
            <a:r>
              <a:rPr lang="fi-FI" dirty="0" smtClean="0"/>
              <a:t> of Helsinki</a:t>
            </a:r>
            <a:endParaRPr lang="fi-FI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60648"/>
            <a:ext cx="5877272" cy="58772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4001" y="5321973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smtClean="0"/>
              <a:t>Image </a:t>
            </a:r>
            <a:r>
              <a:rPr lang="fi-FI" sz="1200" dirty="0" err="1" smtClean="0"/>
              <a:t>courtesy</a:t>
            </a:r>
            <a:r>
              <a:rPr lang="fi-FI" sz="1200" dirty="0" smtClean="0"/>
              <a:t> of: </a:t>
            </a:r>
            <a:r>
              <a:rPr lang="fi-FI" sz="1200" dirty="0" smtClean="0">
                <a:hlinkClick r:id="rId3"/>
              </a:rPr>
              <a:t>https</a:t>
            </a:r>
            <a:r>
              <a:rPr lang="fi-FI" sz="1200" dirty="0">
                <a:hlinkClick r:id="rId3"/>
              </a:rPr>
              <a:t>://medialab.github.io/graph-recipes/#!/</a:t>
            </a:r>
            <a:r>
              <a:rPr lang="fi-FI" sz="1200" dirty="0" smtClean="0">
                <a:hlinkClick r:id="rId3"/>
              </a:rPr>
              <a:t>upload</a:t>
            </a:r>
            <a:r>
              <a:rPr lang="fi-FI" sz="1200" dirty="0" smtClean="0"/>
              <a:t> </a:t>
            </a:r>
            <a:endParaRPr lang="fi-FI" sz="1200" dirty="0"/>
          </a:p>
        </p:txBody>
      </p:sp>
      <p:sp>
        <p:nvSpPr>
          <p:cNvPr id="2" name="Oval 1"/>
          <p:cNvSpPr/>
          <p:nvPr/>
        </p:nvSpPr>
        <p:spPr>
          <a:xfrm>
            <a:off x="4860032" y="2850095"/>
            <a:ext cx="720080" cy="864096"/>
          </a:xfrm>
          <a:prstGeom prst="ellipse">
            <a:avLst/>
          </a:prstGeom>
          <a:noFill/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TextBox 3"/>
          <p:cNvSpPr txBox="1"/>
          <p:nvPr/>
        </p:nvSpPr>
        <p:spPr bwMode="auto">
          <a:xfrm>
            <a:off x="416861" y="2737619"/>
            <a:ext cx="1514649" cy="92333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i-FI" sz="2000" dirty="0" smtClean="0"/>
              <a:t>Royal </a:t>
            </a:r>
            <a:r>
              <a:rPr lang="fi-FI" sz="2000" dirty="0" err="1" smtClean="0"/>
              <a:t>inscriptions</a:t>
            </a:r>
            <a:r>
              <a:rPr lang="fi-FI" sz="2000" dirty="0" smtClean="0"/>
              <a:t> </a:t>
            </a:r>
            <a:r>
              <a:rPr lang="fi-FI" sz="2000" dirty="0" err="1" smtClean="0"/>
              <a:t>epithets</a:t>
            </a:r>
            <a:r>
              <a:rPr lang="fi-FI" sz="2000" dirty="0" smtClean="0"/>
              <a:t>?</a:t>
            </a:r>
          </a:p>
        </p:txBody>
      </p:sp>
      <p:sp>
        <p:nvSpPr>
          <p:cNvPr id="9" name="Oval 8"/>
          <p:cNvSpPr/>
          <p:nvPr/>
        </p:nvSpPr>
        <p:spPr>
          <a:xfrm>
            <a:off x="3947734" y="2132856"/>
            <a:ext cx="840290" cy="1440160"/>
          </a:xfrm>
          <a:prstGeom prst="ellipse">
            <a:avLst/>
          </a:prstGeom>
          <a:noFill/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68582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Y_CSTT_2016">
  <a:themeElements>
    <a:clrScheme name="HY2016">
      <a:dk1>
        <a:sysClr val="windowText" lastClr="000000"/>
      </a:dk1>
      <a:lt1>
        <a:srgbClr val="FFFFFF"/>
      </a:lt1>
      <a:dk2>
        <a:srgbClr val="8C8A87"/>
      </a:dk2>
      <a:lt2>
        <a:srgbClr val="FFFFFF"/>
      </a:lt2>
      <a:accent1>
        <a:srgbClr val="0E4073"/>
      </a:accent1>
      <a:accent2>
        <a:srgbClr val="7B3CB4"/>
      </a:accent2>
      <a:accent3>
        <a:srgbClr val="45BC9F"/>
      </a:accent3>
      <a:accent4>
        <a:srgbClr val="A5E363"/>
      </a:accent4>
      <a:accent5>
        <a:srgbClr val="7ECEF1"/>
      </a:accent5>
      <a:accent6>
        <a:srgbClr val="FFE263"/>
      </a:accent6>
      <a:hlink>
        <a:srgbClr val="0091D0"/>
      </a:hlink>
      <a:folHlink>
        <a:srgbClr val="8C8A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xtLst>
          <a:ext uri="{FAA26D3D-D897-4be2-8F04-BA451C77F1D7}">
            <ma14:placeholderFlag xmlns:ma14="http://schemas.microsoft.com/office/mac/drawingml/2011/main" xmlns="" val="1"/>
          </a:ex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AFE20784-7F88-9F46-8B11-670663B7D7FC}" vid="{F0A12649-63D9-8540-9467-E75FA997A2BA}"/>
    </a:ext>
  </a:extLst>
</a:theme>
</file>

<file path=ppt/theme/theme2.xml><?xml version="1.0" encoding="utf-8"?>
<a:theme xmlns:a="http://schemas.openxmlformats.org/drawingml/2006/main" name="Office Theme">
  <a:themeElements>
    <a:clrScheme name="HY (konserni)">
      <a:dk1>
        <a:sysClr val="windowText" lastClr="000000"/>
      </a:dk1>
      <a:lt1>
        <a:srgbClr val="FFFFFF"/>
      </a:lt1>
      <a:dk2>
        <a:srgbClr val="8C8A87"/>
      </a:dk2>
      <a:lt2>
        <a:srgbClr val="FFFFFF"/>
      </a:lt2>
      <a:accent1>
        <a:srgbClr val="8C8A87"/>
      </a:accent1>
      <a:accent2>
        <a:srgbClr val="1E1C77"/>
      </a:accent2>
      <a:accent3>
        <a:srgbClr val="FCA311"/>
      </a:accent3>
      <a:accent4>
        <a:srgbClr val="256EC7"/>
      </a:accent4>
      <a:accent5>
        <a:srgbClr val="8EAC7D"/>
      </a:accent5>
      <a:accent6>
        <a:srgbClr val="718A93"/>
      </a:accent6>
      <a:hlink>
        <a:srgbClr val="FCA311"/>
      </a:hlink>
      <a:folHlink>
        <a:srgbClr val="8C8A87"/>
      </a:folHlink>
    </a:clrScheme>
    <a:fontScheme name="Basic (Arial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HY (konserni)">
      <a:dk1>
        <a:sysClr val="windowText" lastClr="000000"/>
      </a:dk1>
      <a:lt1>
        <a:srgbClr val="FFFFFF"/>
      </a:lt1>
      <a:dk2>
        <a:srgbClr val="8C8A87"/>
      </a:dk2>
      <a:lt2>
        <a:srgbClr val="FFFFFF"/>
      </a:lt2>
      <a:accent1>
        <a:srgbClr val="8C8A87"/>
      </a:accent1>
      <a:accent2>
        <a:srgbClr val="1E1C77"/>
      </a:accent2>
      <a:accent3>
        <a:srgbClr val="FCA311"/>
      </a:accent3>
      <a:accent4>
        <a:srgbClr val="256EC7"/>
      </a:accent4>
      <a:accent5>
        <a:srgbClr val="8EAC7D"/>
      </a:accent5>
      <a:accent6>
        <a:srgbClr val="718A93"/>
      </a:accent6>
      <a:hlink>
        <a:srgbClr val="FCA311"/>
      </a:hlink>
      <a:folHlink>
        <a:srgbClr val="8C8A87"/>
      </a:folHlink>
    </a:clrScheme>
    <a:fontScheme name="Basic (Arial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417DB112FBE34DB5855B8DF478F12C" ma:contentTypeVersion="3" ma:contentTypeDescription="Create a new document." ma:contentTypeScope="" ma:versionID="5fbc74ced5c0dcdff17872c3650bd21f">
  <xsd:schema xmlns:xsd="http://www.w3.org/2001/XMLSchema" xmlns:xs="http://www.w3.org/2001/XMLSchema" xmlns:p="http://schemas.microsoft.com/office/2006/metadata/properties" xmlns:ns2="b0ba1392-b556-4079-a2a6-7fad84558136" targetNamespace="http://schemas.microsoft.com/office/2006/metadata/properties" ma:root="true" ma:fieldsID="6d340568b26f6db070018171e07807e5" ns2:_="">
    <xsd:import namespace="b0ba1392-b556-4079-a2a6-7fad845581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ba1392-b556-4079-a2a6-7fad845581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2440B7E-30BD-4201-8354-993D31F7FEF2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b0ba1392-b556-4079-a2a6-7fad84558136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6C20F8A-A9EA-4F26-97AE-E29ABCCFEF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ba1392-b556-4079-a2a6-7fad845581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668EC1-24F8-4A40-8F1A-7B8A11FE2A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Presentation2</Template>
  <TotalTime>0</TotalTime>
  <Words>1318</Words>
  <Application>Microsoft Office PowerPoint</Application>
  <PresentationFormat>On-screen Show (4:3)</PresentationFormat>
  <Paragraphs>152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ＭＳ Ｐゴシック</vt:lpstr>
      <vt:lpstr>Arial</vt:lpstr>
      <vt:lpstr>Calibri Light</vt:lpstr>
      <vt:lpstr>Gotham Narrow Bold</vt:lpstr>
      <vt:lpstr>Gotham Narrow Bold</vt:lpstr>
      <vt:lpstr>Gotham Narrow Book</vt:lpstr>
      <vt:lpstr>Gotham-Bold</vt:lpstr>
      <vt:lpstr>Helvetica Neue</vt:lpstr>
      <vt:lpstr>Helvetica Neue Condensed</vt:lpstr>
      <vt:lpstr>HY_CSTT_2016</vt:lpstr>
      <vt:lpstr>Using Networks to Investigate Semantics of Masculinities During the Neo-Assyrian Period</vt:lpstr>
      <vt:lpstr>Connell’s Framework</vt:lpstr>
      <vt:lpstr>PowerPoint Presentation</vt:lpstr>
      <vt:lpstr>Computational Linguistics Method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Archery Equipment</vt:lpstr>
      <vt:lpstr>Ego Network: qaštu (bow)</vt:lpstr>
      <vt:lpstr>KORP</vt:lpstr>
      <vt:lpstr>Qaštu (bow) and ṣābu (people)</vt:lpstr>
      <vt:lpstr>Qaštu (bow) and šebēru (to break)</vt:lpstr>
      <vt:lpstr>Qaštu (bow) and išpatu (quiver)</vt:lpstr>
      <vt:lpstr>Ego Network: išpatu (quiver)</vt:lpstr>
      <vt:lpstr>išpatu (quiver) and idu (arm)</vt:lpstr>
      <vt:lpstr>Ego Network: šiltāḫu (arrow)</vt:lpstr>
      <vt:lpstr>šiltāḫu (arrow) and šamru (furious)</vt:lpstr>
      <vt:lpstr>Šiltāḫu (arrow) and šalāšī (three-times)</vt:lpstr>
      <vt:lpstr>šiltāḫu (arrow) and qātu (hand)</vt:lpstr>
      <vt:lpstr>Šiltāḫu (arrow) and napištu (throat)</vt:lpstr>
      <vt:lpstr>Hegemonic</vt:lpstr>
      <vt:lpstr>Non-hegemonic</vt:lpstr>
      <vt:lpstr>Conclusions</vt:lpstr>
      <vt:lpstr>Thank You For listening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2020-09-21T07:54:53Z</dcterms:created>
  <dcterms:modified xsi:type="dcterms:W3CDTF">2020-10-09T14:51:53Z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0x010100FB417DB112FBE34DB5855B8DF478F12C</vt:lpwstr>
  </property>
</Properties>
</file>