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6b9f0696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6b9f0696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890e53d3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890e53d3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890e53d30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890e53d30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90e53d304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90e53d304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890e53d304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890e53d304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97649534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97649534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97ed39e0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97ed39e0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sinki.fi/en/university/the-university-of-helsinki-in-brief/university-of-helsinki-on-social-media/university-of-helsinki-social-media-guidelines" TargetMode="External"/><Relationship Id="rId2" Type="http://schemas.openxmlformats.org/officeDocument/2006/relationships/hyperlink" Target="https://flamma.helsinki.fi/en/group/ajankohtaista/news/-/uutinen/researchers-teachers-and-experts--you-are-not-alone-in-difficult-social-media-situations/9526564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inki.academia.edu/EllieBennet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25046https:/www.thenation.com/article/archive/what-is-prison-abolition/11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Moudhy/status/1287321843196731392?s=2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witter.com/cwjones89/status/1289194451525459968?s=2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authorservices.taylorandfrancis.com/video-abstract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lamma.helsinki.fi/fi/group/viestinta-ja-tapahtumat/videosi-yliopiston-youtube-kanavalle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odcasts.ox.ac.uk/series/cultural-heritage-forum" TargetMode="External"/><Relationship Id="rId3" Type="http://schemas.openxmlformats.org/officeDocument/2006/relationships/hyperlink" Target="https://blogs.helsinki.fi/podcourse/" TargetMode="External"/><Relationship Id="rId7" Type="http://schemas.openxmlformats.org/officeDocument/2006/relationships/image" Target="../media/image11.png"/><Relationship Id="rId12" Type="http://schemas.openxmlformats.org/officeDocument/2006/relationships/hyperlink" Target="https://flamma.helsinki.fi/fi/group/viestinta-ja-tapahtumat/podcast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odcasts.apple.com/us/podcast/art-cultural-heritage-law-podcast/id869659240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hyperlink" Target="https://www.ria.ie/heritagepodcast" TargetMode="External"/><Relationship Id="rId4" Type="http://schemas.openxmlformats.org/officeDocument/2006/relationships/hyperlink" Target="https://en.unesco.org/themes/protecting-our-heritage-and-fostering-creativity/talking-about-culture" TargetMode="Externa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witter.com/en/rules-and-policies/parody-account-policy" TargetMode="External"/><Relationship Id="rId2" Type="http://schemas.openxmlformats.org/officeDocument/2006/relationships/hyperlink" Target="https://help.twitter.com/en/rules-and-policies/fair-use-policy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elp.twitter.com/en/rules-and-policies/twitter-trademark-policy" TargetMode="External"/><Relationship Id="rId5" Type="http://schemas.openxmlformats.org/officeDocument/2006/relationships/hyperlink" Target="https://help.twitter.com/en/rules-and-policies/media-policy" TargetMode="External"/><Relationship Id="rId4" Type="http://schemas.openxmlformats.org/officeDocument/2006/relationships/hyperlink" Target="https://help.twitter.com/en/rules-and-policies#twitter-rul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2875" y="1066050"/>
            <a:ext cx="9054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Having an Online Presence as a Researcher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2949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Ellie Bennett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@Bennett91E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eleanor.bennett@helsinki.fi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Flamma</a:t>
            </a:r>
            <a:r>
              <a:rPr lang="fi-FI" dirty="0" smtClean="0"/>
              <a:t> </a:t>
            </a:r>
            <a:r>
              <a:rPr lang="fi-FI" dirty="0" err="1" smtClean="0"/>
              <a:t>page</a:t>
            </a:r>
            <a:r>
              <a:rPr lang="fi-FI" dirty="0" smtClean="0"/>
              <a:t> for </a:t>
            </a:r>
            <a:r>
              <a:rPr lang="fi-FI" dirty="0" err="1" smtClean="0"/>
              <a:t>trolling</a:t>
            </a:r>
            <a:r>
              <a:rPr lang="fi-FI" dirty="0" smtClean="0"/>
              <a:t> </a:t>
            </a:r>
            <a:r>
              <a:rPr lang="fi-FI" dirty="0" err="1" smtClean="0"/>
              <a:t>or</a:t>
            </a:r>
            <a:r>
              <a:rPr lang="fi-FI" dirty="0" smtClean="0"/>
              <a:t> </a:t>
            </a:r>
            <a:r>
              <a:rPr lang="fi-FI" dirty="0" err="1" smtClean="0"/>
              <a:t>harrasment</a:t>
            </a:r>
            <a:r>
              <a:rPr lang="fi-FI" dirty="0" smtClean="0"/>
              <a:t>: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https://flamma.helsinki.fi/en/group/ajankohtaista/news/-/uutinen/researchers-teachers-and-experts--</a:t>
            </a:r>
            <a:r>
              <a:rPr lang="fi-FI" dirty="0" smtClean="0">
                <a:hlinkClick r:id="rId2"/>
              </a:rPr>
              <a:t>you-are-not-alone-in-difficult-social-media-situations/9526564</a:t>
            </a:r>
            <a:r>
              <a:rPr lang="fi-FI" dirty="0" smtClean="0"/>
              <a:t> </a:t>
            </a:r>
          </a:p>
          <a:p>
            <a:r>
              <a:rPr lang="fi-FI" dirty="0" smtClean="0"/>
              <a:t>If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link</a:t>
            </a:r>
            <a:r>
              <a:rPr lang="fi-FI" dirty="0" smtClean="0"/>
              <a:t> </a:t>
            </a:r>
            <a:r>
              <a:rPr lang="fi-FI" dirty="0" err="1" smtClean="0"/>
              <a:t>doesn’t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r>
              <a:rPr lang="fi-FI" dirty="0" smtClean="0"/>
              <a:t>, </a:t>
            </a:r>
            <a:r>
              <a:rPr lang="fi-FI" dirty="0" err="1" smtClean="0"/>
              <a:t>type</a:t>
            </a:r>
            <a:r>
              <a:rPr lang="fi-FI" dirty="0" smtClean="0"/>
              <a:t> ’</a:t>
            </a:r>
            <a:r>
              <a:rPr lang="fi-FI" dirty="0" err="1" smtClean="0"/>
              <a:t>troll</a:t>
            </a:r>
            <a:r>
              <a:rPr lang="fi-FI" dirty="0" smtClean="0"/>
              <a:t>’ into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Flamma</a:t>
            </a:r>
            <a:r>
              <a:rPr lang="fi-FI" dirty="0" smtClean="0"/>
              <a:t> </a:t>
            </a:r>
            <a:r>
              <a:rPr lang="fi-FI" dirty="0" err="1" smtClean="0"/>
              <a:t>search</a:t>
            </a:r>
            <a:r>
              <a:rPr lang="fi-FI" dirty="0" smtClean="0"/>
              <a:t> </a:t>
            </a:r>
            <a:r>
              <a:rPr lang="fi-FI" dirty="0" err="1" smtClean="0"/>
              <a:t>bar</a:t>
            </a:r>
            <a:r>
              <a:rPr lang="fi-FI" dirty="0" smtClean="0"/>
              <a:t>, and it </a:t>
            </a:r>
            <a:r>
              <a:rPr lang="fi-FI" dirty="0" err="1" smtClean="0"/>
              <a:t>should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second</a:t>
            </a:r>
            <a:r>
              <a:rPr lang="fi-FI" dirty="0" smtClean="0"/>
              <a:t> </a:t>
            </a:r>
            <a:r>
              <a:rPr lang="fi-FI" dirty="0" err="1" smtClean="0"/>
              <a:t>result</a:t>
            </a:r>
            <a:r>
              <a:rPr lang="fi-FI" dirty="0" smtClean="0"/>
              <a:t> on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page</a:t>
            </a:r>
            <a:r>
              <a:rPr lang="fi-FI" dirty="0" smtClean="0"/>
              <a:t>.</a:t>
            </a:r>
          </a:p>
          <a:p>
            <a:r>
              <a:rPr lang="fi-FI" dirty="0" smtClean="0"/>
              <a:t>It </a:t>
            </a:r>
            <a:r>
              <a:rPr lang="fi-FI" dirty="0" err="1" smtClean="0"/>
              <a:t>provides</a:t>
            </a:r>
            <a:r>
              <a:rPr lang="fi-FI" dirty="0" smtClean="0"/>
              <a:t> a </a:t>
            </a:r>
            <a:r>
              <a:rPr lang="fi-FI" dirty="0" err="1" smtClean="0"/>
              <a:t>useful</a:t>
            </a:r>
            <a:r>
              <a:rPr lang="fi-FI" dirty="0" smtClean="0"/>
              <a:t> ’</a:t>
            </a:r>
            <a:r>
              <a:rPr lang="fi-FI" dirty="0" err="1" smtClean="0"/>
              <a:t>actions</a:t>
            </a:r>
            <a:r>
              <a:rPr lang="fi-FI" dirty="0" smtClean="0"/>
              <a:t> to </a:t>
            </a:r>
            <a:r>
              <a:rPr lang="fi-FI" dirty="0" err="1" smtClean="0"/>
              <a:t>take</a:t>
            </a:r>
            <a:r>
              <a:rPr lang="fi-FI" dirty="0" smtClean="0"/>
              <a:t>’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 smtClean="0"/>
              <a:t> </a:t>
            </a:r>
            <a:r>
              <a:rPr lang="fi-FI" dirty="0" err="1" smtClean="0"/>
              <a:t>do</a:t>
            </a:r>
            <a:r>
              <a:rPr lang="fi-FI" dirty="0" smtClean="0"/>
              <a:t> </a:t>
            </a:r>
            <a:r>
              <a:rPr lang="fi-FI" dirty="0" err="1" smtClean="0"/>
              <a:t>encounter</a:t>
            </a:r>
            <a:r>
              <a:rPr lang="fi-FI" dirty="0" smtClean="0"/>
              <a:t> </a:t>
            </a:r>
            <a:r>
              <a:rPr lang="fi-FI" dirty="0" err="1" smtClean="0"/>
              <a:t>harrasment</a:t>
            </a:r>
            <a:r>
              <a:rPr lang="fi-FI" dirty="0" smtClean="0"/>
              <a:t> </a:t>
            </a:r>
            <a:r>
              <a:rPr lang="fi-FI" dirty="0" err="1" smtClean="0"/>
              <a:t>or</a:t>
            </a:r>
            <a:r>
              <a:rPr lang="fi-FI" dirty="0" smtClean="0"/>
              <a:t> </a:t>
            </a:r>
            <a:r>
              <a:rPr lang="fi-FI" dirty="0" err="1" smtClean="0"/>
              <a:t>trolling</a:t>
            </a:r>
            <a:r>
              <a:rPr lang="fi-FI" dirty="0" smtClean="0"/>
              <a:t> online, as </a:t>
            </a:r>
            <a:r>
              <a:rPr lang="fi-FI" dirty="0" err="1" smtClean="0"/>
              <a:t>well</a:t>
            </a:r>
            <a:r>
              <a:rPr lang="fi-FI" dirty="0" smtClean="0"/>
              <a:t> as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different</a:t>
            </a:r>
            <a:r>
              <a:rPr lang="fi-FI" dirty="0" smtClean="0"/>
              <a:t> </a:t>
            </a:r>
            <a:r>
              <a:rPr lang="fi-FI" dirty="0" err="1" smtClean="0"/>
              <a:t>options</a:t>
            </a:r>
            <a:r>
              <a:rPr lang="fi-FI" dirty="0" smtClean="0"/>
              <a:t> open to </a:t>
            </a:r>
            <a:r>
              <a:rPr lang="fi-FI" dirty="0" err="1" smtClean="0"/>
              <a:t>you</a:t>
            </a:r>
            <a:r>
              <a:rPr lang="fi-FI" dirty="0" smtClean="0"/>
              <a:t>.</a:t>
            </a:r>
          </a:p>
          <a:p>
            <a:endParaRPr lang="fi-FI" dirty="0"/>
          </a:p>
          <a:p>
            <a:r>
              <a:rPr lang="fi-FI" dirty="0" err="1" smtClean="0">
                <a:hlinkClick r:id="rId3"/>
              </a:rPr>
              <a:t>University</a:t>
            </a:r>
            <a:r>
              <a:rPr lang="fi-FI" dirty="0" smtClean="0">
                <a:hlinkClick r:id="rId3"/>
              </a:rPr>
              <a:t> of Helsinki </a:t>
            </a:r>
            <a:r>
              <a:rPr lang="fi-FI" dirty="0" err="1" smtClean="0">
                <a:hlinkClick r:id="rId3"/>
              </a:rPr>
              <a:t>Social</a:t>
            </a:r>
            <a:r>
              <a:rPr lang="fi-FI" dirty="0" smtClean="0">
                <a:hlinkClick r:id="rId3"/>
              </a:rPr>
              <a:t> Media </a:t>
            </a:r>
            <a:r>
              <a:rPr lang="fi-FI" dirty="0" err="1" smtClean="0">
                <a:hlinkClick r:id="rId3"/>
              </a:rPr>
              <a:t>Guidelines</a:t>
            </a:r>
            <a:r>
              <a:rPr lang="fi-FI" dirty="0" smtClean="0">
                <a:hlinkClick r:id="rId3"/>
              </a:rPr>
              <a:t> for Personal </a:t>
            </a:r>
            <a:r>
              <a:rPr lang="fi-FI" dirty="0" err="1" smtClean="0">
                <a:hlinkClick r:id="rId3"/>
              </a:rPr>
              <a:t>Accounts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6449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Communicating with peers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E-mail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Directly emailing colleagues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Email lists like Agade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Email signatures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social media info and latest research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Personal websites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academia.edu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Problem with paywalls to the best parts (finding out who’s seen your page or downloaded items from your profile)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https://helsinki.academia.edu/EllieBennett</a:t>
            </a:r>
            <a:r>
              <a:rPr lang="en"/>
              <a:t>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Alternative: ResearchGate, but based for those who aren’t in the Humanities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Has option to ask questions and form more of a community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9227" y="1017729"/>
            <a:ext cx="2901600" cy="35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7453" y="1734975"/>
            <a:ext cx="2825135" cy="3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Twitter</a:t>
            </a: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73725" y="1017725"/>
            <a:ext cx="8359500" cy="8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Tweeting your article will increase the likelihood of getting more citations - </a:t>
            </a:r>
            <a:r>
              <a:rPr lang="en" sz="1300" u="sng">
                <a:solidFill>
                  <a:schemeClr val="hlink"/>
                </a:solidFill>
                <a:hlinkClick r:id="rId3"/>
              </a:rPr>
              <a:t>study of 1-year impact after tweeting</a:t>
            </a:r>
            <a:r>
              <a:rPr lang="en" sz="1300"/>
              <a:t>.</a:t>
            </a:r>
            <a:endParaRPr sz="13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300"/>
              <a:t>Most likely to access people not already in your network.</a:t>
            </a:r>
            <a:endParaRPr sz="1300"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3062" y="1910450"/>
            <a:ext cx="6137875" cy="301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0975" y="219424"/>
            <a:ext cx="799224" cy="7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2517825" y="4128425"/>
            <a:ext cx="4505100" cy="8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https://twitter.com/Moudhy/status/1287321843196731392?s=20</a:t>
            </a:r>
            <a:r>
              <a:rPr lang="en" sz="1150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15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https://twitter.com/cwjones89/status/1289194451525459968?s=20</a:t>
            </a:r>
            <a:r>
              <a:rPr lang="en" sz="1150">
                <a:solidFill>
                  <a:schemeClr val="dk1"/>
                </a:solidFill>
                <a:highlight>
                  <a:srgbClr val="FFFFFF"/>
                </a:highlight>
              </a:rPr>
              <a:t> </a:t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5">
            <a:alphaModFix/>
          </a:blip>
          <a:srcRect l="26383" t="16868" r="34581" b="4816"/>
          <a:stretch/>
        </p:blipFill>
        <p:spPr>
          <a:xfrm>
            <a:off x="4696745" y="328700"/>
            <a:ext cx="3367128" cy="379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 rotWithShape="1">
          <a:blip r:embed="rId6">
            <a:alphaModFix/>
          </a:blip>
          <a:srcRect l="26474" t="17998" r="35166" b="9950"/>
          <a:stretch/>
        </p:blipFill>
        <p:spPr>
          <a:xfrm>
            <a:off x="857025" y="241750"/>
            <a:ext cx="3678701" cy="3886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200150" y="43998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Youtube channels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l="16308" t="17383" r="1905" b="18067"/>
          <a:stretch/>
        </p:blipFill>
        <p:spPr>
          <a:xfrm>
            <a:off x="3903850" y="2714275"/>
            <a:ext cx="5086800" cy="22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 rotWithShape="1">
          <a:blip r:embed="rId4">
            <a:alphaModFix/>
          </a:blip>
          <a:srcRect l="15874" t="18358" r="1446" b="8734"/>
          <a:stretch/>
        </p:blipFill>
        <p:spPr>
          <a:xfrm>
            <a:off x="200150" y="217250"/>
            <a:ext cx="5034298" cy="24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4350" y="3929266"/>
            <a:ext cx="1120825" cy="4705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5436550" y="877000"/>
            <a:ext cx="3554100" cy="11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6"/>
              </a:rPr>
              <a:t>https://flamma.helsinki.fi/fi/group/viestinta-ja-tapahtumat/videosi-yliopiston-youtube-kanavalle</a:t>
            </a:r>
            <a:r>
              <a:rPr lang="en" dirty="0"/>
              <a:t> </a:t>
            </a:r>
            <a:endParaRPr dirty="0"/>
          </a:p>
        </p:txBody>
      </p:sp>
      <p:sp>
        <p:nvSpPr>
          <p:cNvPr id="88" name="Google Shape;88;p17"/>
          <p:cNvSpPr txBox="1"/>
          <p:nvPr/>
        </p:nvSpPr>
        <p:spPr>
          <a:xfrm>
            <a:off x="5436550" y="1833475"/>
            <a:ext cx="30000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https://authorservices.taylorandfrancis.com/video-abstracts/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249725" y="4311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Podcasts</a:t>
            </a:r>
            <a:endParaRPr/>
          </a:p>
        </p:txBody>
      </p:sp>
      <p:sp>
        <p:nvSpPr>
          <p:cNvPr id="94" name="Google Shape;94;p18"/>
          <p:cNvSpPr txBox="1"/>
          <p:nvPr/>
        </p:nvSpPr>
        <p:spPr>
          <a:xfrm>
            <a:off x="249725" y="3283075"/>
            <a:ext cx="30000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https://blogs.helsinki.fi/podcourse/</a:t>
            </a:r>
            <a:r>
              <a:rPr lang="en"/>
              <a:t> </a:t>
            </a:r>
            <a:endParaRPr/>
          </a:p>
        </p:txBody>
      </p:sp>
      <p:pic>
        <p:nvPicPr>
          <p:cNvPr id="95" name="Google Shape;95;p18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001" y="327525"/>
            <a:ext cx="2319526" cy="2095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l="17491" t="25399" r="62313" b="39421"/>
          <a:stretch/>
        </p:blipFill>
        <p:spPr>
          <a:xfrm>
            <a:off x="2740537" y="348625"/>
            <a:ext cx="2095502" cy="2053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13775" y="2789125"/>
            <a:ext cx="20955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l="66366" t="20001" r="11675" b="41444"/>
          <a:stretch/>
        </p:blipFill>
        <p:spPr>
          <a:xfrm>
            <a:off x="6762500" y="2901588"/>
            <a:ext cx="2007826" cy="198302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/>
        </p:nvSpPr>
        <p:spPr>
          <a:xfrm>
            <a:off x="5089425" y="929550"/>
            <a:ext cx="39057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12"/>
              </a:rPr>
              <a:t>https://flamma.helsinki.fi/fi/group/viestinta-ja-tapahtumat/podcastit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311700" y="236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I build a research profile?</a:t>
            </a:r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911325"/>
            <a:ext cx="8520600" cy="41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Think about how you want to use the platform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Is it a platform in use by a lot of your colleagues?</a:t>
            </a:r>
            <a:endParaRPr sz="130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/>
              <a:t>(if you were to post something controversial, what is the likelihood of a potential employer seeing it?)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Is it worth having a personal and work account on the platform?</a:t>
            </a:r>
            <a:endParaRPr sz="1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Think about how regularly you can commit to posting something/create content</a:t>
            </a:r>
            <a:endParaRPr sz="17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This shouldn’t be a second job!</a:t>
            </a:r>
            <a:endParaRPr sz="1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Think about your audience</a:t>
            </a:r>
            <a:endParaRPr sz="17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This can change over time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Do you want to connect with colleagues?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Do you want to educate the public?</a:t>
            </a:r>
            <a:endParaRPr sz="1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Hashtags!!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Make sure all your profiles are linked on all the platforms (where possible)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Use social media to create a support network during your PhD</a:t>
            </a:r>
            <a:endParaRPr sz="1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can I post?</a:t>
            </a:r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Career developments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Conference presentations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Participation/organisation of workshops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Any teaching opportunities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Article publications (esp. If doing an article-based dissertation!)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Collaborations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Daily updates of what your research looks like day-to-day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1600"/>
              </a:spcAft>
              <a:buSzPts val="1800"/>
              <a:buChar char="●"/>
            </a:pPr>
            <a:r>
              <a:rPr lang="en"/>
              <a:t>Outlet for PhD frustrations</a:t>
            </a:r>
            <a:endParaRPr/>
          </a:p>
        </p:txBody>
      </p:sp>
      <p:sp>
        <p:nvSpPr>
          <p:cNvPr id="112" name="Google Shape;112;p20"/>
          <p:cNvSpPr txBox="1"/>
          <p:nvPr/>
        </p:nvSpPr>
        <p:spPr>
          <a:xfrm>
            <a:off x="4469725" y="1152475"/>
            <a:ext cx="4362600" cy="35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Small updates about your research (but you decide on the detail you go into, as this runs the risk of putting research that isn’t ready into the world)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Talk to other people!</a:t>
            </a:r>
            <a:endParaRPr sz="1800">
              <a:solidFill>
                <a:schemeClr val="dk2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</a:pPr>
            <a:r>
              <a:rPr lang="en" sz="1800">
                <a:solidFill>
                  <a:schemeClr val="dk2"/>
                </a:solidFill>
              </a:rPr>
              <a:t>Engage in conversations on the platform - remember to be calm, and respectful. If you don’t understand something in a post, as the poster to explain in more detail.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Twitter </a:t>
            </a:r>
            <a:r>
              <a:rPr lang="fi-FI" dirty="0" err="1" smtClean="0"/>
              <a:t>policies</a:t>
            </a:r>
            <a:r>
              <a:rPr lang="fi-FI" dirty="0" smtClean="0"/>
              <a:t> </a:t>
            </a:r>
            <a:r>
              <a:rPr lang="fi-FI" dirty="0" err="1" smtClean="0"/>
              <a:t>about</a:t>
            </a:r>
            <a:r>
              <a:rPr lang="fi-FI" dirty="0" smtClean="0"/>
              <a:t> </a:t>
            </a:r>
            <a:r>
              <a:rPr lang="fi-FI" dirty="0" err="1" smtClean="0"/>
              <a:t>images</a:t>
            </a:r>
            <a:r>
              <a:rPr lang="fi-FI" dirty="0" smtClean="0"/>
              <a:t>: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>
                <a:hlinkClick r:id="rId2"/>
              </a:rPr>
              <a:t>Fair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Use</a:t>
            </a:r>
            <a:r>
              <a:rPr lang="fi-FI" dirty="0">
                <a:hlinkClick r:id="rId2"/>
              </a:rPr>
              <a:t> </a:t>
            </a:r>
            <a:r>
              <a:rPr lang="fi-FI" dirty="0" err="1">
                <a:hlinkClick r:id="rId2"/>
              </a:rPr>
              <a:t>Policy</a:t>
            </a:r>
            <a:r>
              <a:rPr lang="fi-FI" dirty="0"/>
              <a:t> (I </a:t>
            </a:r>
            <a:r>
              <a:rPr lang="fi-FI" dirty="0" err="1"/>
              <a:t>think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 </a:t>
            </a:r>
            <a:r>
              <a:rPr lang="fi-FI" dirty="0" err="1"/>
              <a:t>will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most</a:t>
            </a:r>
            <a:r>
              <a:rPr lang="fi-FI" dirty="0"/>
              <a:t> </a:t>
            </a:r>
            <a:r>
              <a:rPr lang="fi-FI" dirty="0" err="1"/>
              <a:t>useful</a:t>
            </a:r>
            <a:r>
              <a:rPr lang="fi-FI" dirty="0"/>
              <a:t> </a:t>
            </a:r>
            <a:r>
              <a:rPr lang="fi-FI" dirty="0" err="1"/>
              <a:t>link</a:t>
            </a:r>
            <a:r>
              <a:rPr lang="fi-FI" dirty="0"/>
              <a:t>, as it </a:t>
            </a:r>
            <a:r>
              <a:rPr lang="fi-FI" dirty="0" err="1"/>
              <a:t>allows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 to </a:t>
            </a:r>
            <a:r>
              <a:rPr lang="fi-FI" dirty="0" err="1"/>
              <a:t>post</a:t>
            </a:r>
            <a:r>
              <a:rPr lang="fi-FI" dirty="0"/>
              <a:t> </a:t>
            </a:r>
            <a:r>
              <a:rPr lang="fi-FI" dirty="0" err="1"/>
              <a:t>images</a:t>
            </a:r>
            <a:r>
              <a:rPr lang="fi-FI" dirty="0"/>
              <a:t> </a:t>
            </a:r>
            <a:r>
              <a:rPr lang="fi-FI" dirty="0" err="1"/>
              <a:t>which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public</a:t>
            </a:r>
            <a:r>
              <a:rPr lang="fi-FI" dirty="0"/>
              <a:t> </a:t>
            </a:r>
            <a:r>
              <a:rPr lang="fi-FI" dirty="0" err="1"/>
              <a:t>interest</a:t>
            </a:r>
            <a:r>
              <a:rPr lang="fi-FI" dirty="0"/>
              <a:t>. More </a:t>
            </a:r>
            <a:r>
              <a:rPr lang="fi-FI" dirty="0" err="1"/>
              <a:t>sensitive</a:t>
            </a:r>
            <a:r>
              <a:rPr lang="fi-FI" dirty="0"/>
              <a:t> </a:t>
            </a:r>
            <a:r>
              <a:rPr lang="fi-FI" dirty="0" err="1"/>
              <a:t>images</a:t>
            </a:r>
            <a:r>
              <a:rPr lang="fi-FI" dirty="0"/>
              <a:t> </a:t>
            </a:r>
            <a:r>
              <a:rPr lang="fi-FI" dirty="0" err="1"/>
              <a:t>should</a:t>
            </a:r>
            <a:r>
              <a:rPr lang="fi-FI" dirty="0"/>
              <a:t> </a:t>
            </a:r>
            <a:r>
              <a:rPr lang="fi-FI" dirty="0" err="1"/>
              <a:t>only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published</a:t>
            </a:r>
            <a:r>
              <a:rPr lang="fi-FI" dirty="0"/>
              <a:t> </a:t>
            </a:r>
            <a:r>
              <a:rPr lang="fi-FI" dirty="0" err="1"/>
              <a:t>after</a:t>
            </a:r>
            <a:r>
              <a:rPr lang="fi-FI" dirty="0"/>
              <a:t> </a:t>
            </a:r>
            <a:r>
              <a:rPr lang="fi-FI" dirty="0" err="1"/>
              <a:t>contacting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owners</a:t>
            </a:r>
            <a:r>
              <a:rPr lang="fi-FI" dirty="0" smtClean="0"/>
              <a:t>)</a:t>
            </a:r>
          </a:p>
          <a:p>
            <a:pPr marL="114300" indent="0">
              <a:buNone/>
            </a:pPr>
            <a:endParaRPr lang="fi-FI" dirty="0" smtClean="0"/>
          </a:p>
          <a:p>
            <a:pPr marL="114300" indent="0">
              <a:buNone/>
            </a:pPr>
            <a:r>
              <a:rPr lang="fi-FI" b="1" dirty="0" err="1" smtClean="0">
                <a:solidFill>
                  <a:schemeClr val="bg2"/>
                </a:solidFill>
              </a:rPr>
              <a:t>Some</a:t>
            </a:r>
            <a:r>
              <a:rPr lang="fi-FI" b="1" dirty="0" smtClean="0">
                <a:solidFill>
                  <a:schemeClr val="bg2"/>
                </a:solidFill>
              </a:rPr>
              <a:t> </a:t>
            </a:r>
            <a:r>
              <a:rPr lang="fi-FI" b="1" dirty="0" err="1" smtClean="0">
                <a:solidFill>
                  <a:schemeClr val="bg2"/>
                </a:solidFill>
              </a:rPr>
              <a:t>more</a:t>
            </a:r>
            <a:r>
              <a:rPr lang="fi-FI" b="1" dirty="0" smtClean="0">
                <a:solidFill>
                  <a:schemeClr val="bg2"/>
                </a:solidFill>
              </a:rPr>
              <a:t> </a:t>
            </a:r>
            <a:r>
              <a:rPr lang="fi-FI" b="1" dirty="0" err="1" smtClean="0">
                <a:solidFill>
                  <a:schemeClr val="bg2"/>
                </a:solidFill>
              </a:rPr>
              <a:t>useful</a:t>
            </a:r>
            <a:r>
              <a:rPr lang="fi-FI" b="1" dirty="0" smtClean="0">
                <a:solidFill>
                  <a:schemeClr val="bg2"/>
                </a:solidFill>
              </a:rPr>
              <a:t> </a:t>
            </a:r>
            <a:r>
              <a:rPr lang="fi-FI" b="1" dirty="0" err="1" smtClean="0">
                <a:solidFill>
                  <a:schemeClr val="bg2"/>
                </a:solidFill>
              </a:rPr>
              <a:t>policy</a:t>
            </a:r>
            <a:r>
              <a:rPr lang="fi-FI" b="1" dirty="0" smtClean="0">
                <a:solidFill>
                  <a:schemeClr val="bg2"/>
                </a:solidFill>
              </a:rPr>
              <a:t> </a:t>
            </a:r>
            <a:r>
              <a:rPr lang="fi-FI" b="1" dirty="0" err="1" smtClean="0">
                <a:solidFill>
                  <a:schemeClr val="bg2"/>
                </a:solidFill>
              </a:rPr>
              <a:t>links</a:t>
            </a:r>
            <a:r>
              <a:rPr lang="fi-FI" b="1" dirty="0" smtClean="0">
                <a:solidFill>
                  <a:schemeClr val="bg2"/>
                </a:solidFill>
              </a:rPr>
              <a:t>:</a:t>
            </a:r>
            <a:endParaRPr lang="fi-FI" b="1" dirty="0">
              <a:solidFill>
                <a:schemeClr val="bg2"/>
              </a:solidFill>
              <a:hlinkClick r:id="rId3"/>
            </a:endParaRPr>
          </a:p>
          <a:p>
            <a:r>
              <a:rPr lang="fi-FI" dirty="0" err="1">
                <a:hlinkClick r:id="rId4"/>
              </a:rPr>
              <a:t>Twitter’s</a:t>
            </a:r>
            <a:r>
              <a:rPr lang="fi-FI" dirty="0">
                <a:hlinkClick r:id="rId4"/>
              </a:rPr>
              <a:t> General </a:t>
            </a:r>
            <a:r>
              <a:rPr lang="fi-FI" dirty="0" err="1">
                <a:hlinkClick r:id="rId4"/>
              </a:rPr>
              <a:t>Policy</a:t>
            </a:r>
            <a:r>
              <a:rPr lang="fi-FI" dirty="0"/>
              <a:t> </a:t>
            </a:r>
            <a:r>
              <a:rPr lang="fi-FI" dirty="0" err="1"/>
              <a:t>page</a:t>
            </a:r>
            <a:r>
              <a:rPr lang="fi-FI" dirty="0"/>
              <a:t> (</a:t>
            </a:r>
            <a:r>
              <a:rPr lang="fi-FI" dirty="0" err="1"/>
              <a:t>if</a:t>
            </a:r>
            <a:r>
              <a:rPr lang="fi-FI" dirty="0"/>
              <a:t> a </a:t>
            </a:r>
            <a:r>
              <a:rPr lang="fi-FI" dirty="0" err="1"/>
              <a:t>question</a:t>
            </a:r>
            <a:r>
              <a:rPr lang="fi-FI" dirty="0"/>
              <a:t> </a:t>
            </a:r>
            <a:r>
              <a:rPr lang="fi-FI" dirty="0" err="1"/>
              <a:t>hasn’t</a:t>
            </a:r>
            <a:r>
              <a:rPr lang="fi-FI" dirty="0"/>
              <a:t> </a:t>
            </a:r>
            <a:r>
              <a:rPr lang="fi-FI" dirty="0" err="1"/>
              <a:t>been</a:t>
            </a:r>
            <a:r>
              <a:rPr lang="fi-FI" dirty="0"/>
              <a:t> </a:t>
            </a:r>
            <a:r>
              <a:rPr lang="fi-FI" dirty="0" err="1"/>
              <a:t>answered</a:t>
            </a:r>
            <a:r>
              <a:rPr lang="fi-FI" dirty="0"/>
              <a:t>, </a:t>
            </a:r>
            <a:r>
              <a:rPr lang="fi-FI" dirty="0" err="1"/>
              <a:t>it’s</a:t>
            </a:r>
            <a:r>
              <a:rPr lang="fi-FI" dirty="0"/>
              <a:t> </a:t>
            </a:r>
            <a:r>
              <a:rPr lang="fi-FI" dirty="0" err="1"/>
              <a:t>worth</a:t>
            </a:r>
            <a:r>
              <a:rPr lang="fi-FI" dirty="0"/>
              <a:t> </a:t>
            </a:r>
            <a:r>
              <a:rPr lang="fi-FI" dirty="0" err="1"/>
              <a:t>having</a:t>
            </a:r>
            <a:r>
              <a:rPr lang="fi-FI" dirty="0"/>
              <a:t> a look </a:t>
            </a:r>
            <a:r>
              <a:rPr lang="fi-FI" dirty="0" err="1"/>
              <a:t>through</a:t>
            </a:r>
            <a:r>
              <a:rPr lang="fi-FI" dirty="0"/>
              <a:t> </a:t>
            </a:r>
            <a:r>
              <a:rPr lang="fi-FI" dirty="0" err="1"/>
              <a:t>this</a:t>
            </a:r>
            <a:r>
              <a:rPr lang="fi-FI" dirty="0"/>
              <a:t>)</a:t>
            </a:r>
          </a:p>
          <a:p>
            <a:r>
              <a:rPr lang="fi-FI" dirty="0" err="1" smtClean="0">
                <a:hlinkClick r:id="rId5"/>
              </a:rPr>
              <a:t>Sensitive</a:t>
            </a:r>
            <a:r>
              <a:rPr lang="fi-FI" dirty="0" smtClean="0">
                <a:hlinkClick r:id="rId5"/>
              </a:rPr>
              <a:t> media </a:t>
            </a:r>
            <a:r>
              <a:rPr lang="fi-FI" dirty="0" err="1" smtClean="0">
                <a:hlinkClick r:id="rId5"/>
              </a:rPr>
              <a:t>policy</a:t>
            </a:r>
            <a:r>
              <a:rPr lang="fi-FI" dirty="0" smtClean="0"/>
              <a:t> (</a:t>
            </a:r>
            <a:r>
              <a:rPr lang="fi-FI" dirty="0" err="1" smtClean="0"/>
              <a:t>useful</a:t>
            </a:r>
            <a:r>
              <a:rPr lang="fi-FI" dirty="0" smtClean="0"/>
              <a:t> </a:t>
            </a:r>
            <a:r>
              <a:rPr lang="fi-FI" dirty="0" err="1" smtClean="0"/>
              <a:t>if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 smtClean="0"/>
              <a:t> </a:t>
            </a:r>
            <a:r>
              <a:rPr lang="fi-FI" dirty="0" err="1" smtClean="0"/>
              <a:t>have</a:t>
            </a:r>
            <a:r>
              <a:rPr lang="fi-FI" dirty="0" smtClean="0"/>
              <a:t> </a:t>
            </a:r>
            <a:r>
              <a:rPr lang="fi-FI" dirty="0" err="1" smtClean="0"/>
              <a:t>images</a:t>
            </a:r>
            <a:r>
              <a:rPr lang="fi-FI" dirty="0" smtClean="0"/>
              <a:t> of </a:t>
            </a:r>
            <a:r>
              <a:rPr lang="fi-FI" dirty="0" err="1" smtClean="0"/>
              <a:t>hateful</a:t>
            </a:r>
            <a:r>
              <a:rPr lang="fi-FI" dirty="0" smtClean="0"/>
              <a:t> </a:t>
            </a:r>
            <a:r>
              <a:rPr lang="fi-FI" dirty="0" err="1" smtClean="0"/>
              <a:t>symbols</a:t>
            </a:r>
            <a:r>
              <a:rPr lang="fi-FI" dirty="0" smtClean="0"/>
              <a:t>)</a:t>
            </a:r>
          </a:p>
          <a:p>
            <a:r>
              <a:rPr lang="fi-FI" dirty="0" err="1" smtClean="0">
                <a:hlinkClick r:id="rId3"/>
              </a:rPr>
              <a:t>Parody</a:t>
            </a:r>
            <a:r>
              <a:rPr lang="fi-FI" dirty="0" smtClean="0">
                <a:hlinkClick r:id="rId3"/>
              </a:rPr>
              <a:t>, </a:t>
            </a:r>
            <a:r>
              <a:rPr lang="fi-FI" dirty="0" err="1" smtClean="0">
                <a:hlinkClick r:id="rId3"/>
              </a:rPr>
              <a:t>newsfeed</a:t>
            </a:r>
            <a:r>
              <a:rPr lang="fi-FI" dirty="0" smtClean="0">
                <a:hlinkClick r:id="rId3"/>
              </a:rPr>
              <a:t>, and </a:t>
            </a:r>
            <a:r>
              <a:rPr lang="fi-FI" dirty="0" err="1" smtClean="0">
                <a:hlinkClick r:id="rId3"/>
              </a:rPr>
              <a:t>commentary</a:t>
            </a:r>
            <a:r>
              <a:rPr lang="fi-FI" dirty="0" smtClean="0">
                <a:hlinkClick r:id="rId3"/>
              </a:rPr>
              <a:t> </a:t>
            </a:r>
            <a:r>
              <a:rPr lang="fi-FI" dirty="0" err="1" smtClean="0">
                <a:hlinkClick r:id="rId3"/>
              </a:rPr>
              <a:t>policy</a:t>
            </a:r>
            <a:r>
              <a:rPr lang="fi-FI" dirty="0" smtClean="0"/>
              <a:t> </a:t>
            </a:r>
          </a:p>
          <a:p>
            <a:r>
              <a:rPr lang="fi-FI" dirty="0" err="1" smtClean="0">
                <a:hlinkClick r:id="rId6"/>
              </a:rPr>
              <a:t>Trademark</a:t>
            </a:r>
            <a:r>
              <a:rPr lang="fi-FI" dirty="0" smtClean="0">
                <a:hlinkClick r:id="rId6"/>
              </a:rPr>
              <a:t> </a:t>
            </a:r>
            <a:r>
              <a:rPr lang="fi-FI" dirty="0" err="1" smtClean="0">
                <a:hlinkClick r:id="rId6"/>
              </a:rPr>
              <a:t>policy</a:t>
            </a:r>
            <a:r>
              <a:rPr lang="fi-FI" dirty="0" smtClean="0"/>
              <a:t> (</a:t>
            </a:r>
            <a:r>
              <a:rPr lang="fi-FI" dirty="0" err="1" smtClean="0"/>
              <a:t>about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usage</a:t>
            </a:r>
            <a:r>
              <a:rPr lang="fi-FI" dirty="0" smtClean="0"/>
              <a:t> of logos)</a:t>
            </a:r>
          </a:p>
        </p:txBody>
      </p:sp>
    </p:spTree>
    <p:extLst>
      <p:ext uri="{BB962C8B-B14F-4D97-AF65-F5344CB8AC3E}">
        <p14:creationId xmlns:p14="http://schemas.microsoft.com/office/powerpoint/2010/main" val="421312753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555</Words>
  <Application>Microsoft Office PowerPoint</Application>
  <PresentationFormat>On-screen Show (16:9)</PresentationFormat>
  <Paragraphs>67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Having an Online Presence as a Researcher</vt:lpstr>
      <vt:lpstr>Communicating with peers</vt:lpstr>
      <vt:lpstr>Twitter</vt:lpstr>
      <vt:lpstr>PowerPoint Presentation</vt:lpstr>
      <vt:lpstr>Youtube channels</vt:lpstr>
      <vt:lpstr>Podcasts</vt:lpstr>
      <vt:lpstr>How do I build a research profile?</vt:lpstr>
      <vt:lpstr>What can I post?</vt:lpstr>
      <vt:lpstr>Twitter policies about images:</vt:lpstr>
      <vt:lpstr>Flamma page for trolling or harrasment: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Having an Online Presence as a Researcher</dc:title>
  <cp:lastModifiedBy>Bennett, Eleanor R</cp:lastModifiedBy>
  <cp:revision>3</cp:revision>
  <dcterms:modified xsi:type="dcterms:W3CDTF">2020-09-16T15:11:02Z</dcterms:modified>
</cp:coreProperties>
</file>